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71" r:id="rId2"/>
    <p:sldId id="378" r:id="rId3"/>
    <p:sldId id="384" r:id="rId4"/>
    <p:sldId id="452" r:id="rId5"/>
    <p:sldId id="410" r:id="rId6"/>
    <p:sldId id="411" r:id="rId7"/>
    <p:sldId id="412" r:id="rId8"/>
    <p:sldId id="386" r:id="rId9"/>
    <p:sldId id="380" r:id="rId10"/>
    <p:sldId id="375" r:id="rId11"/>
    <p:sldId id="372" r:id="rId12"/>
    <p:sldId id="376" r:id="rId13"/>
    <p:sldId id="453" r:id="rId14"/>
    <p:sldId id="389" r:id="rId15"/>
    <p:sldId id="390" r:id="rId16"/>
    <p:sldId id="405" r:id="rId17"/>
    <p:sldId id="391" r:id="rId18"/>
    <p:sldId id="392" r:id="rId19"/>
    <p:sldId id="393" r:id="rId20"/>
    <p:sldId id="394" r:id="rId21"/>
    <p:sldId id="396" r:id="rId22"/>
    <p:sldId id="398" r:id="rId23"/>
    <p:sldId id="399" r:id="rId24"/>
    <p:sldId id="400" r:id="rId25"/>
    <p:sldId id="406" r:id="rId26"/>
    <p:sldId id="401" r:id="rId27"/>
    <p:sldId id="402" r:id="rId28"/>
    <p:sldId id="408" r:id="rId29"/>
    <p:sldId id="403" r:id="rId30"/>
    <p:sldId id="409" r:id="rId31"/>
    <p:sldId id="404" r:id="rId32"/>
    <p:sldId id="413" r:id="rId33"/>
    <p:sldId id="414" r:id="rId34"/>
    <p:sldId id="415" r:id="rId35"/>
    <p:sldId id="416" r:id="rId36"/>
    <p:sldId id="417" r:id="rId37"/>
    <p:sldId id="418" r:id="rId38"/>
    <p:sldId id="420" r:id="rId39"/>
    <p:sldId id="421" r:id="rId40"/>
    <p:sldId id="382" r:id="rId41"/>
    <p:sldId id="383" r:id="rId42"/>
    <p:sldId id="422" r:id="rId43"/>
    <p:sldId id="423" r:id="rId44"/>
    <p:sldId id="424" r:id="rId45"/>
    <p:sldId id="425" r:id="rId46"/>
    <p:sldId id="426" r:id="rId47"/>
    <p:sldId id="427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28" r:id="rId62"/>
    <p:sldId id="442" r:id="rId63"/>
    <p:sldId id="443" r:id="rId64"/>
    <p:sldId id="447" r:id="rId65"/>
    <p:sldId id="444" r:id="rId66"/>
    <p:sldId id="445" r:id="rId67"/>
    <p:sldId id="446" r:id="rId68"/>
    <p:sldId id="448" r:id="rId69"/>
    <p:sldId id="449" r:id="rId70"/>
    <p:sldId id="450" r:id="rId71"/>
    <p:sldId id="451" r:id="rId72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CC0000"/>
    <a:srgbClr val="FF66CC"/>
    <a:srgbClr val="0033CC"/>
    <a:srgbClr val="008000"/>
    <a:srgbClr val="CC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0877" autoAdjust="0"/>
  </p:normalViewPr>
  <p:slideViewPr>
    <p:cSldViewPr>
      <p:cViewPr varScale="1">
        <p:scale>
          <a:sx n="68" d="100"/>
          <a:sy n="68" d="100"/>
        </p:scale>
        <p:origin x="12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61B3F-81F9-4EDF-A7C5-2F1B5B982BA0}" type="datetimeFigureOut">
              <a:rPr lang="en-GB" smtClean="0"/>
              <a:pPr/>
              <a:t>04/07/2019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51C5-FB6D-4AD6-827A-91E0306D93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91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CAAA-B398-4529-9884-7263C36947A4}" type="datetimeFigureOut">
              <a:rPr lang="en-GB" smtClean="0"/>
              <a:pPr/>
              <a:t>04/07/2019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041B1-BB30-420B-B37F-A73A86E4A9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65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1526-E2EF-4274-828E-71A0ECDBC47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313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321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01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6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46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362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9E700-F411-4AC4-AF41-0338993E0D06}" type="slidenum">
              <a:rPr lang="en-GB"/>
              <a:pPr/>
              <a:t>17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00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6B2FD-9939-4BF0-9335-5803C6561B0C}" type="slidenum">
              <a:rPr lang="en-GB"/>
              <a:pPr/>
              <a:t>18</a:t>
            </a:fld>
            <a:endParaRPr lang="en-GB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40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6B2FD-9939-4BF0-9335-5803C6561B0C}" type="slidenum">
              <a:rPr lang="en-GB"/>
              <a:pPr/>
              <a:t>19</a:t>
            </a:fld>
            <a:endParaRPr lang="en-GB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70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0F30A-C8F7-4810-A1E3-1A7ECFB0CF9F}" type="slidenum">
              <a:rPr lang="en-GB"/>
              <a:pPr/>
              <a:t>20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79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2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37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1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31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085B6-8B8B-4DE4-ACF7-D7BB9D0DEEBB}" type="slidenum">
              <a:rPr lang="en-GB"/>
              <a:pPr/>
              <a:t>24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79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222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560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300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811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42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09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06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05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495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477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7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7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68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18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803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975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748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7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778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581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934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165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8498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09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600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>
                <a:solidFill>
                  <a:prstClr val="black"/>
                </a:solidFill>
              </a:rPr>
              <a:pPr/>
              <a:t>48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81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934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165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84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052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097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600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>
                <a:solidFill>
                  <a:prstClr val="black"/>
                </a:solidFill>
              </a:rPr>
              <a:pPr/>
              <a:t>54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81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934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165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8498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097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600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>
                <a:solidFill>
                  <a:prstClr val="black"/>
                </a:solidFill>
              </a:rPr>
              <a:pPr/>
              <a:t>60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81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4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052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722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490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232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722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490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722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723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7129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4431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84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95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41B1-BB30-420B-B37F-A73A86E4A97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32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248400"/>
            <a:ext cx="576064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A24D4-FA79-4E28-80FD-4CADB85606E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9B562-15C9-43B1-9EB8-392D5017E2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C3E2A-2A81-412D-B29F-3B0EEC09FD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918648" cy="1008112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920880" cy="4752528"/>
          </a:xfrm>
        </p:spPr>
        <p:txBody>
          <a:bodyPr/>
          <a:lstStyle>
            <a:lvl1pPr>
              <a:buClr>
                <a:srgbClr val="FF0000"/>
              </a:buClr>
              <a:defRPr sz="2600">
                <a:latin typeface="+mn-lt"/>
              </a:defRPr>
            </a:lvl1pPr>
            <a:lvl2pPr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latin typeface="+mn-lt"/>
              </a:defRPr>
            </a:lvl2pPr>
            <a:lvl3pPr>
              <a:buClr>
                <a:srgbClr val="FF0000"/>
              </a:buClr>
              <a:buFont typeface="Georgia" pitchFamily="18" charset="0"/>
              <a:buChar char="–"/>
              <a:defRPr sz="1600">
                <a:latin typeface="+mn-lt"/>
              </a:defRPr>
            </a:lvl3pPr>
            <a:lvl4pPr>
              <a:buClr>
                <a:srgbClr val="FF0000"/>
              </a:buClr>
              <a:buSzPct val="70000"/>
              <a:buFont typeface="Courier New" pitchFamily="49" charset="0"/>
              <a:buChar char="o"/>
              <a:defRPr sz="1200">
                <a:latin typeface="+mn-lt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0"/>
            <a:ext cx="467544" cy="457200"/>
          </a:xfrm>
        </p:spPr>
        <p:txBody>
          <a:bodyPr/>
          <a:lstStyle>
            <a:lvl1pPr>
              <a:defRPr sz="1000"/>
            </a:lvl1pPr>
          </a:lstStyle>
          <a:p>
            <a:fld id="{3ECECC52-BA98-4282-A989-9CFCDA28162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LSE 485/Square/CMYK.eps                                        0003A794Design E                       B44472DC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3475"/>
            <a:ext cx="644525" cy="64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9F92-D804-4253-99C9-BFF3ECBDC6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380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BBF7C-FB92-449E-86E4-A120C39D02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4380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2ECAC-2FCD-48EE-8642-8F4F62BEA7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569627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8464" y="0"/>
            <a:ext cx="395536" cy="457200"/>
          </a:xfrm>
        </p:spPr>
        <p:txBody>
          <a:bodyPr/>
          <a:lstStyle>
            <a:lvl1pPr>
              <a:defRPr/>
            </a:lvl1pPr>
          </a:lstStyle>
          <a:p>
            <a:fld id="{D48DD219-1CA8-48E6-B6CF-6D3F4A165D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80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C5512-9C79-48BC-8EA2-72E4DB3C19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380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8F522-1A5F-48FB-9CB2-B15E2782E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4380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84DC8-6924-4708-BB2B-62DBFA4F70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1844824"/>
            <a:ext cx="74866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0432" y="0"/>
            <a:ext cx="6835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D02655E-7AB7-41D6-9937-628DFAE7B4E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LSE 485/Square/CMYK.eps                                        0003A794Design E                       B44472DC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13475"/>
            <a:ext cx="644525" cy="644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aseline="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.jenkins@lse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easury.govt.nz/publications/guide/living-standards-framework-worked-example-macro-micr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olutionfoundation.org/publications/happy-now-lessons-for-economic-policy-makers-from-a-focus-on-subjective-well-bein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wellbeing/bulletins/measuringnationalwellbeing/july2017tojune201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happiness.report/ed/2019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halshs.archives-ouvertes.fr/halshs-01082996/document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valuessurvey.org/wvs.jsp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.govt.nz/assets/Reports/expanding-household-economic-survey-for-good-measures-child-poverty.pdf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533456" cy="2448272"/>
          </a:xfrm>
        </p:spPr>
        <p:txBody>
          <a:bodyPr>
            <a:normAutofit fontScale="90000"/>
          </a:bodyPr>
          <a:lstStyle/>
          <a:p>
            <a:r>
              <a:rPr lang="en-GB" dirty="0"/>
              <a:t>Better off?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Distributional </a:t>
            </a:r>
            <a:r>
              <a:rPr lang="en-GB" dirty="0"/>
              <a:t>comparisons for ordinal data about personal well-being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992888" cy="2520280"/>
          </a:xfrm>
        </p:spPr>
        <p:txBody>
          <a:bodyPr>
            <a:normAutofit fontScale="25000" lnSpcReduction="20000"/>
          </a:bodyPr>
          <a:lstStyle/>
          <a:p>
            <a:r>
              <a:rPr lang="it-IT" sz="16000" dirty="0" smtClean="0">
                <a:solidFill>
                  <a:srgbClr val="FF0000"/>
                </a:solidFill>
              </a:rPr>
              <a:t>Stephen P. Jenkins </a:t>
            </a:r>
          </a:p>
          <a:p>
            <a:r>
              <a:rPr lang="it-IT" sz="14400" dirty="0" smtClean="0">
                <a:solidFill>
                  <a:srgbClr val="FF0000"/>
                </a:solidFill>
              </a:rPr>
              <a:t>LSE</a:t>
            </a:r>
          </a:p>
          <a:p>
            <a:r>
              <a:rPr lang="it-IT" sz="9800" dirty="0" smtClean="0">
                <a:solidFill>
                  <a:srgbClr val="FF0000"/>
                </a:solidFill>
              </a:rPr>
              <a:t>Email: </a:t>
            </a:r>
            <a:r>
              <a:rPr lang="it-IT" sz="9800" dirty="0" smtClean="0">
                <a:solidFill>
                  <a:srgbClr val="FF0000"/>
                </a:solidFill>
                <a:hlinkClick r:id="rId3"/>
              </a:rPr>
              <a:t>s.jenkins@lse.ac.uk</a:t>
            </a:r>
            <a:r>
              <a:rPr lang="it-IT" sz="9800" dirty="0" smtClean="0">
                <a:solidFill>
                  <a:srgbClr val="FF0000"/>
                </a:solidFill>
              </a:rPr>
              <a:t> </a:t>
            </a:r>
          </a:p>
          <a:p>
            <a:endParaRPr lang="it-IT" sz="4000" dirty="0" smtClean="0">
              <a:solidFill>
                <a:srgbClr val="FF0000"/>
              </a:solidFill>
            </a:endParaRPr>
          </a:p>
          <a:p>
            <a:pPr algn="just"/>
            <a:endParaRPr lang="en-US" sz="4300" dirty="0" smtClean="0"/>
          </a:p>
          <a:p>
            <a:pPr algn="just"/>
            <a:r>
              <a:rPr lang="en-US" sz="4400" dirty="0" smtClean="0"/>
              <a:t>Research partially </a:t>
            </a:r>
            <a:r>
              <a:rPr lang="en-US" sz="4400" dirty="0"/>
              <a:t>supported by the core funding of the Research Centre on Micro-Social Change at the Institute for Social and Economic Research by the University of Essex and the UK Economic and Social Research Council (award </a:t>
            </a:r>
            <a:r>
              <a:rPr lang="en-US" sz="4400" dirty="0" smtClean="0"/>
              <a:t>ES/L009153)</a:t>
            </a:r>
            <a:endParaRPr lang="it-IT" sz="4300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6201-F9F4-4521-843E-08673E88068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6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918648" cy="792088"/>
          </a:xfrm>
        </p:spPr>
        <p:txBody>
          <a:bodyPr/>
          <a:lstStyle/>
          <a:p>
            <a:r>
              <a:rPr lang="en-GB" dirty="0" smtClean="0"/>
              <a:t>Government, NZT, and Stats NZ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1" y="851871"/>
            <a:ext cx="8685553" cy="606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918648" cy="504056"/>
          </a:xfrm>
        </p:spPr>
        <p:txBody>
          <a:bodyPr/>
          <a:lstStyle/>
          <a:p>
            <a:r>
              <a:rPr lang="en-GB" dirty="0" smtClean="0"/>
              <a:t>Well-being and NZT’s Living Standards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56" y="1774948"/>
            <a:ext cx="680275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" y="5444063"/>
            <a:ext cx="1903878" cy="14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0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918648" cy="792088"/>
          </a:xfrm>
        </p:spPr>
        <p:txBody>
          <a:bodyPr/>
          <a:lstStyle/>
          <a:p>
            <a:r>
              <a:rPr lang="en-GB" sz="2400" dirty="0"/>
              <a:t>“Worked examples of how the LSF Dashboard can be used for policy analysis can be found here</a:t>
            </a:r>
            <a:r>
              <a:rPr lang="en-GB" sz="2400" dirty="0" smtClean="0"/>
              <a:t>” (2019-05-18)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880" cy="4896544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treasury.govt.nz/publications/guide/living-standards-framework-worked-example-macro-micro</a:t>
            </a:r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7520012" cy="415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27584" y="5805264"/>
            <a:ext cx="3528392" cy="9361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123" y="5494873"/>
            <a:ext cx="50526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0" dirty="0" smtClean="0">
                <a:solidFill>
                  <a:srgbClr val="FF0000"/>
                </a:solidFill>
              </a:rPr>
              <a:t>!</a:t>
            </a:r>
            <a:endParaRPr lang="en-GB" sz="7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Caveat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talk is about assessing social progress – monitoring the (distribution of) well-being outcomes per se</a:t>
            </a:r>
          </a:p>
          <a:p>
            <a:pPr lvl="1"/>
            <a:r>
              <a:rPr lang="en-GB" dirty="0" smtClean="0"/>
              <a:t>Are we better off, in well-being terms?</a:t>
            </a:r>
          </a:p>
          <a:p>
            <a:r>
              <a:rPr lang="en-GB" dirty="0" smtClean="0"/>
              <a:t>This talk is </a:t>
            </a:r>
            <a:r>
              <a:rPr lang="en-GB" i="1" dirty="0" smtClean="0"/>
              <a:t>not</a:t>
            </a:r>
            <a:r>
              <a:rPr lang="en-GB" dirty="0" smtClean="0"/>
              <a:t> about the relationships between these outcomes and policy interventions</a:t>
            </a:r>
          </a:p>
          <a:p>
            <a:pPr lvl="1"/>
            <a:r>
              <a:rPr lang="en-GB" dirty="0" smtClean="0"/>
              <a:t>How can and will the Living Standards Framework and well-being approach be used to guide policy design and analysis?</a:t>
            </a:r>
          </a:p>
          <a:p>
            <a:r>
              <a:rPr lang="en-GB" dirty="0" smtClean="0"/>
              <a:t>NZ (and elsewhere) need to know about both aspects!</a:t>
            </a:r>
          </a:p>
          <a:p>
            <a:pPr lvl="1"/>
            <a:r>
              <a:rPr lang="en-GB" dirty="0" smtClean="0"/>
              <a:t>But you cannot do the second task properly without the first one sorted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91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r>
              <a:rPr lang="en-GB" dirty="0" smtClean="0"/>
              <a:t>2. Assessing ‘better off’:</a:t>
            </a:r>
            <a:br>
              <a:rPr lang="en-GB" dirty="0" smtClean="0"/>
            </a:br>
            <a:r>
              <a:rPr lang="en-GB" dirty="0" smtClean="0"/>
              <a:t>distributional comparisons for income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benchmark ‘toolbox’ </a:t>
            </a:r>
            <a:endParaRPr lang="en-GB" dirty="0"/>
          </a:p>
          <a:p>
            <a:r>
              <a:rPr lang="en-GB" dirty="0" smtClean="0"/>
              <a:t>– are there corresponding methods </a:t>
            </a:r>
          </a:p>
          <a:p>
            <a:r>
              <a:rPr lang="en-GB" dirty="0" smtClean="0"/>
              <a:t>for ordinal data?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24D4-FA79-4E28-80FD-4CADB85606E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6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918648" cy="576064"/>
          </a:xfrm>
        </p:spPr>
        <p:txBody>
          <a:bodyPr/>
          <a:lstStyle/>
          <a:p>
            <a:r>
              <a:rPr lang="en-GB" dirty="0" smtClean="0"/>
              <a:t>Standard methods for income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920880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Two main </a:t>
            </a:r>
            <a:r>
              <a:rPr lang="en-GB" b="1" dirty="0" smtClean="0"/>
              <a:t>outcomes of ‘social welfare’ interest</a:t>
            </a:r>
            <a:r>
              <a:rPr lang="en-GB" dirty="0" smtClean="0"/>
              <a:t>: income </a:t>
            </a:r>
            <a:r>
              <a:rPr lang="en-GB" i="1" dirty="0" smtClean="0"/>
              <a:t>levels</a:t>
            </a:r>
            <a:r>
              <a:rPr lang="en-GB" dirty="0" smtClean="0"/>
              <a:t> (including mean; poverty), and </a:t>
            </a:r>
            <a:r>
              <a:rPr lang="en-GB" i="1" dirty="0" smtClean="0"/>
              <a:t>inequality</a:t>
            </a:r>
          </a:p>
          <a:p>
            <a:pPr marL="0" indent="0">
              <a:buNone/>
            </a:pPr>
            <a:r>
              <a:rPr lang="en-GB" dirty="0" smtClean="0"/>
              <a:t>Two main </a:t>
            </a:r>
            <a:r>
              <a:rPr lang="en-GB" b="1" dirty="0" smtClean="0"/>
              <a:t>approaches in the assessment toolbox</a:t>
            </a:r>
            <a:r>
              <a:rPr lang="en-GB" dirty="0" smtClean="0"/>
              <a:t> </a:t>
            </a:r>
          </a:p>
          <a:p>
            <a:r>
              <a:rPr lang="en-GB" dirty="0" smtClean="0"/>
              <a:t>Pictures: to show the data and to conduct ‘dominance’ checks </a:t>
            </a:r>
          </a:p>
          <a:p>
            <a:pPr lvl="1"/>
            <a:r>
              <a:rPr lang="en-GB" dirty="0" smtClean="0"/>
              <a:t>Dominance: </a:t>
            </a:r>
            <a:r>
              <a:rPr lang="en-GB" dirty="0"/>
              <a:t>can we rank distributions </a:t>
            </a:r>
            <a:r>
              <a:rPr lang="en-GB" i="1" dirty="0"/>
              <a:t>A</a:t>
            </a:r>
            <a:r>
              <a:rPr lang="en-GB" dirty="0"/>
              <a:t> and </a:t>
            </a:r>
            <a:r>
              <a:rPr lang="en-GB" i="1" dirty="0"/>
              <a:t>B</a:t>
            </a:r>
            <a:r>
              <a:rPr lang="en-GB" dirty="0"/>
              <a:t> using only minimal assumptions about the social </a:t>
            </a:r>
            <a:r>
              <a:rPr lang="en-GB" dirty="0" smtClean="0"/>
              <a:t>welfare </a:t>
            </a:r>
            <a:r>
              <a:rPr lang="en-GB" dirty="0"/>
              <a:t>function?</a:t>
            </a:r>
            <a:endParaRPr lang="en-GB" dirty="0" smtClean="0"/>
          </a:p>
          <a:p>
            <a:r>
              <a:rPr lang="en-GB" dirty="0" smtClean="0"/>
              <a:t>Indices: to summarise numerically</a:t>
            </a:r>
          </a:p>
          <a:p>
            <a:pPr lvl="1"/>
            <a:r>
              <a:rPr lang="en-GB" dirty="0" smtClean="0"/>
              <a:t>Ranking distributions when dominance does not hold (so stronger assumptions required about social welfare function)</a:t>
            </a:r>
          </a:p>
          <a:p>
            <a:pPr lvl="1"/>
            <a:r>
              <a:rPr lang="en-GB" dirty="0" smtClean="0"/>
              <a:t>Providing magnitudes, not simply orderings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power of pictures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Density functions: to show the data</a:t>
            </a:r>
          </a:p>
          <a:p>
            <a:endParaRPr lang="en-GB" dirty="0" smtClean="0"/>
          </a:p>
          <a:p>
            <a:r>
              <a:rPr lang="en-GB" dirty="0" smtClean="0"/>
              <a:t>Levels and Cumulative Distribution Functions (CDFs)</a:t>
            </a:r>
            <a:endParaRPr lang="en-GB" dirty="0"/>
          </a:p>
          <a:p>
            <a:pPr lvl="1"/>
            <a:r>
              <a:rPr lang="en-GB" dirty="0" smtClean="0"/>
              <a:t>CDF</a:t>
            </a:r>
            <a:r>
              <a:rPr lang="en-GB" dirty="0"/>
              <a:t>:</a:t>
            </a:r>
            <a:r>
              <a:rPr lang="en-GB" i="1" dirty="0"/>
              <a:t> F</a:t>
            </a:r>
            <a:r>
              <a:rPr lang="en-GB" dirty="0"/>
              <a:t>(</a:t>
            </a:r>
            <a:r>
              <a:rPr lang="en-GB" i="1" dirty="0"/>
              <a:t>x</a:t>
            </a:r>
            <a:r>
              <a:rPr lang="en-GB" dirty="0"/>
              <a:t>) = </a:t>
            </a:r>
            <a:r>
              <a:rPr lang="en-GB" i="1" dirty="0"/>
              <a:t>p</a:t>
            </a:r>
            <a:r>
              <a:rPr lang="en-GB" dirty="0"/>
              <a:t>,</a:t>
            </a:r>
            <a:r>
              <a:rPr lang="en-GB" i="1" dirty="0"/>
              <a:t> p </a:t>
            </a:r>
            <a:r>
              <a:rPr lang="en-GB" dirty="0">
                <a:sym typeface="Symbol"/>
              </a:rPr>
              <a:t></a:t>
            </a:r>
            <a:r>
              <a:rPr lang="en-GB" i="1" dirty="0">
                <a:sym typeface="Symbol"/>
              </a:rPr>
              <a:t> </a:t>
            </a:r>
            <a:r>
              <a:rPr lang="en-GB" dirty="0">
                <a:sym typeface="Symbol"/>
              </a:rPr>
              <a:t>[0,1]</a:t>
            </a:r>
            <a:endParaRPr lang="en-GB" dirty="0"/>
          </a:p>
          <a:p>
            <a:pPr lvl="2"/>
            <a:r>
              <a:rPr lang="en-GB" dirty="0"/>
              <a:t>Alternatively: compare Pen’s Parades </a:t>
            </a:r>
            <a:r>
              <a:rPr lang="en-GB" dirty="0" smtClean="0"/>
              <a:t>(quantile functions): </a:t>
            </a:r>
            <a:r>
              <a:rPr lang="en-GB" i="1" dirty="0"/>
              <a:t>x</a:t>
            </a:r>
            <a:r>
              <a:rPr lang="en-GB" dirty="0"/>
              <a:t> = </a:t>
            </a:r>
            <a:r>
              <a:rPr lang="en-GB" i="1" dirty="0"/>
              <a:t>F</a:t>
            </a:r>
            <a:r>
              <a:rPr lang="en-GB" i="1" baseline="30000" dirty="0"/>
              <a:t>–</a:t>
            </a:r>
            <a:r>
              <a:rPr lang="en-GB" baseline="30000" dirty="0"/>
              <a:t>1</a:t>
            </a:r>
            <a:r>
              <a:rPr lang="en-GB" dirty="0"/>
              <a:t>(</a:t>
            </a:r>
            <a:r>
              <a:rPr lang="en-GB" i="1" dirty="0"/>
              <a:t>p</a:t>
            </a:r>
            <a:r>
              <a:rPr lang="en-GB" dirty="0"/>
              <a:t>) </a:t>
            </a:r>
            <a:endParaRPr lang="en-GB" dirty="0" smtClean="0"/>
          </a:p>
          <a:p>
            <a:pPr lvl="1"/>
            <a:r>
              <a:rPr lang="en-GB" dirty="0" smtClean="0"/>
              <a:t>To show the data and undertake first-order dominance checks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Inequality and Lorenz Curves</a:t>
            </a:r>
          </a:p>
          <a:p>
            <a:pPr lvl="1"/>
            <a:r>
              <a:rPr lang="en-GB" dirty="0"/>
              <a:t>To show the data and </a:t>
            </a:r>
            <a:r>
              <a:rPr lang="en-GB" dirty="0" smtClean="0"/>
              <a:t>undertake dominance checks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0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046-AE95-4AB5-97CC-717213478768}" type="slidenum">
              <a:rPr lang="en-GB"/>
              <a:pPr/>
              <a:t>17</a:t>
            </a:fld>
            <a:endParaRPr lang="en-GB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507412" cy="720725"/>
          </a:xfrm>
        </p:spPr>
        <p:txBody>
          <a:bodyPr/>
          <a:lstStyle/>
          <a:p>
            <a:r>
              <a:rPr lang="en-GB" dirty="0" smtClean="0"/>
              <a:t>CDFs and </a:t>
            </a:r>
            <a:r>
              <a:rPr lang="en-GB" dirty="0"/>
              <a:t>distributional comparisons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5"/>
            <a:ext cx="8291264" cy="5760641"/>
          </a:xfrm>
        </p:spPr>
        <p:txBody>
          <a:bodyPr/>
          <a:lstStyle/>
          <a:p>
            <a:pPr marL="533400" indent="-533400"/>
            <a:r>
              <a:rPr lang="en-GB" sz="2400" dirty="0" smtClean="0"/>
              <a:t>Link configurations of CDFs  </a:t>
            </a:r>
            <a:r>
              <a:rPr lang="en-GB" sz="2400" dirty="0"/>
              <a:t>with </a:t>
            </a:r>
            <a:r>
              <a:rPr lang="en-GB" sz="2400" dirty="0" smtClean="0"/>
              <a:t>first-order </a:t>
            </a:r>
            <a:r>
              <a:rPr lang="en-GB" sz="2400" dirty="0"/>
              <a:t>Welfare </a:t>
            </a:r>
            <a:r>
              <a:rPr lang="en-GB" sz="2400" dirty="0" smtClean="0"/>
              <a:t>dominance and with Poverty dominance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Suppose that the social </a:t>
            </a:r>
            <a:r>
              <a:rPr lang="en-GB" sz="2400" dirty="0"/>
              <a:t>welfare </a:t>
            </a:r>
            <a:r>
              <a:rPr lang="en-GB" sz="2400" dirty="0" smtClean="0"/>
              <a:t>function is </a:t>
            </a:r>
            <a:r>
              <a:rPr lang="en-GB" sz="2400" i="1" dirty="0"/>
              <a:t>W</a:t>
            </a:r>
            <a:r>
              <a:rPr lang="en-GB" sz="2400" dirty="0"/>
              <a:t> = </a:t>
            </a:r>
            <a:r>
              <a:rPr lang="en-GB" sz="2400" i="1" dirty="0"/>
              <a:t>W</a:t>
            </a:r>
            <a:r>
              <a:rPr lang="en-GB" sz="2400" dirty="0"/>
              <a:t>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,</a:t>
            </a:r>
            <a:r>
              <a:rPr lang="en-GB" sz="2400" i="1" dirty="0"/>
              <a:t>x</a:t>
            </a:r>
            <a:r>
              <a:rPr lang="en-GB" sz="2400" baseline="-25000" dirty="0"/>
              <a:t>2</a:t>
            </a:r>
            <a:r>
              <a:rPr lang="en-GB" sz="2400" dirty="0"/>
              <a:t>,…,</a:t>
            </a:r>
            <a:r>
              <a:rPr lang="en-GB" sz="2400" i="1" dirty="0" err="1"/>
              <a:t>x</a:t>
            </a:r>
            <a:r>
              <a:rPr lang="en-GB" sz="2400" i="1" baseline="-25000" dirty="0" err="1"/>
              <a:t>n</a:t>
            </a:r>
            <a:r>
              <a:rPr lang="en-GB" sz="2400" dirty="0"/>
              <a:t>) </a:t>
            </a:r>
            <a:endParaRPr lang="en-GB" sz="2400" dirty="0" smtClean="0"/>
          </a:p>
          <a:p>
            <a:r>
              <a:rPr lang="en-GB" sz="2400" dirty="0" smtClean="0"/>
              <a:t>Class </a:t>
            </a:r>
            <a:r>
              <a:rPr lang="en-US" sz="2400" dirty="0">
                <a:latin typeface="Monotype Corsiva" pitchFamily="66" charset="0"/>
                <a:sym typeface="Symbol" pitchFamily="18" charset="2"/>
              </a:rPr>
              <a:t>W 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 characterized by all </a:t>
            </a:r>
            <a:r>
              <a:rPr lang="en-GB" sz="2400" i="1" dirty="0"/>
              <a:t>W</a:t>
            </a:r>
            <a:r>
              <a:rPr lang="en-GB" sz="2400" dirty="0"/>
              <a:t> that </a:t>
            </a:r>
            <a:r>
              <a:rPr lang="en-GB" sz="2400" dirty="0" smtClean="0"/>
              <a:t>satisfy properties:</a:t>
            </a:r>
            <a:endParaRPr lang="en-GB" sz="2400" dirty="0"/>
          </a:p>
          <a:p>
            <a:pPr marL="895350" lvl="1" indent="-381000"/>
            <a:r>
              <a:rPr lang="en-GB" sz="2400" dirty="0">
                <a:sym typeface="Symbol" pitchFamily="18" charset="2"/>
              </a:rPr>
              <a:t>More is better, other things equal (‘Pareto’ </a:t>
            </a:r>
            <a:r>
              <a:rPr lang="en-GB" sz="2400" dirty="0" smtClean="0">
                <a:sym typeface="Symbol" pitchFamily="18" charset="2"/>
              </a:rPr>
              <a:t>principle, </a:t>
            </a:r>
            <a:r>
              <a:rPr lang="en-GB" sz="2400" dirty="0">
                <a:sym typeface="Symbol" pitchFamily="18" charset="2"/>
              </a:rPr>
              <a:t>a.k.a. monotonicity)</a:t>
            </a:r>
          </a:p>
          <a:p>
            <a:pPr marL="1295400" lvl="2" indent="-381000"/>
            <a:r>
              <a:rPr lang="en-GB" sz="1800" dirty="0" smtClean="0"/>
              <a:t>increasing </a:t>
            </a:r>
            <a:r>
              <a:rPr lang="en-GB" sz="1800" dirty="0"/>
              <a:t>(</a:t>
            </a:r>
            <a:r>
              <a:rPr lang="en-GB" sz="1800" dirty="0">
                <a:sym typeface="Symbol" pitchFamily="18" charset="2"/>
              </a:rPr>
              <a:t></a:t>
            </a:r>
            <a:r>
              <a:rPr lang="en-GB" sz="1800" i="1" dirty="0">
                <a:sym typeface="Symbol" pitchFamily="18" charset="2"/>
              </a:rPr>
              <a:t>W</a:t>
            </a:r>
            <a:r>
              <a:rPr lang="en-GB" sz="1800" dirty="0">
                <a:sym typeface="Symbol" pitchFamily="18" charset="2"/>
              </a:rPr>
              <a:t>/</a:t>
            </a:r>
            <a:r>
              <a:rPr lang="en-GB" sz="1800" i="1" dirty="0">
                <a:sym typeface="Symbol" pitchFamily="18" charset="2"/>
              </a:rPr>
              <a:t>x</a:t>
            </a:r>
            <a:r>
              <a:rPr lang="en-GB" sz="1800" i="1" baseline="-25000" dirty="0">
                <a:sym typeface="Symbol" pitchFamily="18" charset="2"/>
              </a:rPr>
              <a:t>i</a:t>
            </a:r>
            <a:r>
              <a:rPr lang="en-GB" sz="1800" dirty="0">
                <a:sym typeface="Symbol" pitchFamily="18" charset="2"/>
              </a:rPr>
              <a:t> &gt; 0, all </a:t>
            </a:r>
            <a:r>
              <a:rPr lang="en-GB" sz="1800" i="1" dirty="0">
                <a:sym typeface="Symbol" pitchFamily="18" charset="2"/>
              </a:rPr>
              <a:t>i</a:t>
            </a:r>
            <a:r>
              <a:rPr lang="en-GB" sz="1800" dirty="0" smtClean="0">
                <a:sym typeface="Symbol" pitchFamily="18" charset="2"/>
              </a:rPr>
              <a:t>), or at least non-decreasing </a:t>
            </a:r>
          </a:p>
          <a:p>
            <a:pPr marL="895350" lvl="1" indent="-381000"/>
            <a:r>
              <a:rPr lang="en-GB" sz="2400" dirty="0" smtClean="0">
                <a:sym typeface="Symbol" pitchFamily="18" charset="2"/>
              </a:rPr>
              <a:t>All that matters is the value of your ‘income’ (so ‘anonymity’)</a:t>
            </a:r>
          </a:p>
          <a:p>
            <a:pPr marL="1295400" lvl="2" indent="-381000"/>
            <a:r>
              <a:rPr lang="en-GB" sz="1800" dirty="0" smtClean="0">
                <a:sym typeface="Symbol" pitchFamily="18" charset="2"/>
              </a:rPr>
              <a:t>Symmetric, i.e. invariant </a:t>
            </a:r>
            <a:r>
              <a:rPr lang="en-GB" sz="1800" dirty="0">
                <a:sym typeface="Symbol" pitchFamily="18" charset="2"/>
              </a:rPr>
              <a:t>to permutations of the income </a:t>
            </a:r>
            <a:r>
              <a:rPr lang="en-GB" sz="1800" dirty="0" smtClean="0">
                <a:sym typeface="Symbol" pitchFamily="18" charset="2"/>
              </a:rPr>
              <a:t>vector</a:t>
            </a:r>
          </a:p>
          <a:p>
            <a:pPr marL="895350" lvl="1" indent="-381000"/>
            <a:r>
              <a:rPr lang="en-GB" sz="2400" dirty="0" smtClean="0">
                <a:sym typeface="Symbol" pitchFamily="18" charset="2"/>
              </a:rPr>
              <a:t>We </a:t>
            </a:r>
            <a:r>
              <a:rPr lang="en-GB" sz="2400" dirty="0">
                <a:sym typeface="Symbol" pitchFamily="18" charset="2"/>
              </a:rPr>
              <a:t>can compare distributions from populations that are of different sizes</a:t>
            </a:r>
          </a:p>
          <a:p>
            <a:pPr marL="1295400" lvl="2" indent="-381000"/>
            <a:r>
              <a:rPr lang="en-GB" sz="1800" dirty="0">
                <a:sym typeface="Symbol" pitchFamily="18" charset="2"/>
              </a:rPr>
              <a:t>I</a:t>
            </a:r>
            <a:r>
              <a:rPr lang="en-GB" sz="1800" dirty="0" smtClean="0">
                <a:sym typeface="Symbol" pitchFamily="18" charset="2"/>
              </a:rPr>
              <a:t>nvariant </a:t>
            </a:r>
            <a:r>
              <a:rPr lang="en-GB" sz="1800" dirty="0">
                <a:sym typeface="Symbol" pitchFamily="18" charset="2"/>
              </a:rPr>
              <a:t>to replications of the </a:t>
            </a:r>
            <a:r>
              <a:rPr lang="en-GB" sz="1800" dirty="0" smtClean="0">
                <a:sym typeface="Symbol" pitchFamily="18" charset="2"/>
              </a:rPr>
              <a:t>population</a:t>
            </a:r>
          </a:p>
          <a:p>
            <a:pPr marL="495300" indent="-381000"/>
            <a:r>
              <a:rPr lang="en-GB" sz="2400" dirty="0" smtClean="0"/>
              <a:t>NB </a:t>
            </a:r>
            <a:r>
              <a:rPr lang="en-US" sz="2400" dirty="0">
                <a:latin typeface="Monotype Corsiva" pitchFamily="66" charset="0"/>
                <a:sym typeface="Symbol" pitchFamily="18" charset="2"/>
              </a:rPr>
              <a:t>W 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is essentially concerned with </a:t>
            </a:r>
            <a:r>
              <a:rPr lang="en-US" sz="2400" i="1" dirty="0" smtClean="0">
                <a:sym typeface="Symbol" pitchFamily="18" charset="2"/>
              </a:rPr>
              <a:t>real income levels</a:t>
            </a:r>
          </a:p>
          <a:p>
            <a:pPr marL="495300" indent="-381000"/>
            <a:endParaRPr lang="en-GB" sz="2400" i="1" dirty="0"/>
          </a:p>
          <a:p>
            <a:pPr marL="533400" indent="-533400">
              <a:buFontTx/>
              <a:buNone/>
            </a:pPr>
            <a:endParaRPr lang="en-GB" sz="2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45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9260-0DF8-4797-A9E1-34818D98903C}" type="slidenum">
              <a:rPr lang="en-GB"/>
              <a:pPr/>
              <a:t>18</a:t>
            </a:fld>
            <a:endParaRPr lang="en-GB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918648" cy="432048"/>
          </a:xfrm>
        </p:spPr>
        <p:txBody>
          <a:bodyPr/>
          <a:lstStyle/>
          <a:p>
            <a:r>
              <a:rPr lang="en-GB" dirty="0" smtClean="0"/>
              <a:t>CDF and dominance (a) </a:t>
            </a:r>
            <a:endParaRPr lang="en-GB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764704"/>
            <a:ext cx="7920880" cy="56166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First order welfare dominance result (</a:t>
            </a:r>
            <a:r>
              <a:rPr lang="en-GB" dirty="0" err="1"/>
              <a:t>Saposnik</a:t>
            </a:r>
            <a:r>
              <a:rPr lang="en-GB" dirty="0"/>
              <a:t>):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CDF(</a:t>
            </a:r>
            <a:r>
              <a:rPr lang="en-GB" i="1" dirty="0" smtClean="0"/>
              <a:t>B</a:t>
            </a:r>
            <a:r>
              <a:rPr lang="en-GB" dirty="0" smtClean="0"/>
              <a:t>) lies </a:t>
            </a:r>
            <a:r>
              <a:rPr lang="en-GB" dirty="0"/>
              <a:t>everywhere </a:t>
            </a:r>
            <a:r>
              <a:rPr lang="en-GB" dirty="0" smtClean="0"/>
              <a:t>below CDF(</a:t>
            </a:r>
            <a:r>
              <a:rPr lang="en-GB" i="1" dirty="0" smtClean="0"/>
              <a:t>A</a:t>
            </a:r>
            <a:r>
              <a:rPr lang="en-GB" dirty="0" smtClean="0"/>
              <a:t>) </a:t>
            </a:r>
            <a:r>
              <a:rPr lang="en-GB" b="1" dirty="0" smtClean="0">
                <a:sym typeface="Symbol" pitchFamily="18" charset="2"/>
              </a:rPr>
              <a:t>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i="1" dirty="0" smtClean="0"/>
              <a:t>W</a:t>
            </a:r>
            <a:r>
              <a:rPr lang="en-GB" dirty="0" smtClean="0"/>
              <a:t>(</a:t>
            </a:r>
            <a:r>
              <a:rPr lang="en-GB" i="1" dirty="0" smtClean="0"/>
              <a:t>B</a:t>
            </a:r>
            <a:r>
              <a:rPr lang="en-GB" dirty="0" smtClean="0"/>
              <a:t>) </a:t>
            </a:r>
            <a:r>
              <a:rPr lang="en-GB" dirty="0"/>
              <a:t>&gt; </a:t>
            </a:r>
            <a:r>
              <a:rPr lang="en-GB" i="1" dirty="0" smtClean="0"/>
              <a:t>W</a:t>
            </a:r>
            <a:r>
              <a:rPr lang="en-GB" dirty="0" smtClean="0"/>
              <a:t>(</a:t>
            </a:r>
            <a:r>
              <a:rPr lang="en-GB" i="1" dirty="0" smtClean="0"/>
              <a:t>A</a:t>
            </a:r>
            <a:r>
              <a:rPr lang="en-GB" dirty="0" smtClean="0"/>
              <a:t>) </a:t>
            </a:r>
            <a:r>
              <a:rPr lang="en-GB" dirty="0"/>
              <a:t>for all </a:t>
            </a:r>
            <a:r>
              <a:rPr lang="en-GB" i="1" dirty="0"/>
              <a:t>W</a:t>
            </a:r>
            <a:r>
              <a:rPr lang="en-GB" dirty="0"/>
              <a:t> </a:t>
            </a:r>
            <a:r>
              <a:rPr lang="en-GB" dirty="0">
                <a:sym typeface="Symbol" pitchFamily="18" charset="2"/>
              </a:rPr>
              <a:t> </a:t>
            </a:r>
            <a:r>
              <a:rPr lang="en-US" dirty="0">
                <a:latin typeface="Monotype Corsiva" pitchFamily="66" charset="0"/>
                <a:sym typeface="Symbol" pitchFamily="18" charset="2"/>
              </a:rPr>
              <a:t>W 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i="1" baseline="-25000" dirty="0">
                <a:latin typeface="Monotype Corsiva" pitchFamily="66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, i.e. </a:t>
            </a:r>
            <a:r>
              <a:rPr lang="en-GB" dirty="0"/>
              <a:t>symmetric replication-invariant social welfare functions increasing in each </a:t>
            </a:r>
            <a:r>
              <a:rPr lang="en-GB" dirty="0" smtClean="0"/>
              <a:t>income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Distribution </a:t>
            </a:r>
            <a:r>
              <a:rPr lang="en-GB" i="1" dirty="0" smtClean="0"/>
              <a:t>B</a:t>
            </a:r>
            <a:r>
              <a:rPr lang="en-GB" dirty="0" smtClean="0"/>
              <a:t> is better than </a:t>
            </a:r>
            <a:r>
              <a:rPr lang="en-GB" i="1" dirty="0" smtClean="0"/>
              <a:t>A</a:t>
            </a:r>
            <a:r>
              <a:rPr lang="en-GB" dirty="0" smtClean="0"/>
              <a:t> in a social welfare sense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At any specific </a:t>
            </a:r>
            <a:r>
              <a:rPr lang="en-GB" i="1" dirty="0" smtClean="0"/>
              <a:t>p</a:t>
            </a:r>
            <a:r>
              <a:rPr lang="en-GB" dirty="0" smtClean="0"/>
              <a:t>, quantile </a:t>
            </a:r>
            <a:r>
              <a:rPr lang="en-GB" i="1" dirty="0"/>
              <a:t>x</a:t>
            </a:r>
            <a:r>
              <a:rPr lang="en-GB" dirty="0"/>
              <a:t> = </a:t>
            </a:r>
            <a:r>
              <a:rPr lang="en-GB" i="1" dirty="0"/>
              <a:t>F</a:t>
            </a:r>
            <a:r>
              <a:rPr lang="en-GB" i="1" baseline="30000" dirty="0"/>
              <a:t>–</a:t>
            </a:r>
            <a:r>
              <a:rPr lang="en-GB" baseline="30000" dirty="0"/>
              <a:t>1</a:t>
            </a:r>
            <a:r>
              <a:rPr lang="en-GB" dirty="0"/>
              <a:t>(</a:t>
            </a:r>
            <a:r>
              <a:rPr lang="en-GB" i="1" dirty="0"/>
              <a:t>p</a:t>
            </a:r>
            <a:r>
              <a:rPr lang="en-GB" dirty="0"/>
              <a:t>) </a:t>
            </a:r>
            <a:r>
              <a:rPr lang="en-GB" dirty="0" smtClean="0"/>
              <a:t>is larger in </a:t>
            </a:r>
            <a:r>
              <a:rPr lang="en-GB" i="1" dirty="0" smtClean="0"/>
              <a:t>B </a:t>
            </a:r>
            <a:r>
              <a:rPr lang="en-GB" dirty="0" smtClean="0"/>
              <a:t>than </a:t>
            </a:r>
            <a:r>
              <a:rPr lang="en-GB" i="1" dirty="0" smtClean="0"/>
              <a:t>A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Mean(</a:t>
            </a:r>
            <a:r>
              <a:rPr lang="en-GB" i="1" dirty="0" smtClean="0"/>
              <a:t>B</a:t>
            </a:r>
            <a:r>
              <a:rPr lang="en-GB" dirty="0" smtClean="0"/>
              <a:t>) &gt; Mean(</a:t>
            </a:r>
            <a:r>
              <a:rPr lang="en-GB" i="1" dirty="0"/>
              <a:t>A</a:t>
            </a:r>
            <a:r>
              <a:rPr lang="en-GB" dirty="0" smtClean="0"/>
              <a:t>)</a:t>
            </a:r>
            <a:endParaRPr lang="en-GB" i="1" dirty="0" smtClean="0"/>
          </a:p>
          <a:p>
            <a:pPr lvl="1">
              <a:lnSpc>
                <a:spcPct val="90000"/>
              </a:lnSpc>
            </a:pP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90" y="3284984"/>
            <a:ext cx="4508748" cy="349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9260-0DF8-4797-A9E1-34818D98903C}" type="slidenum">
              <a:rPr lang="en-GB"/>
              <a:pPr/>
              <a:t>19</a:t>
            </a:fld>
            <a:endParaRPr lang="en-GB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918648" cy="504056"/>
          </a:xfrm>
        </p:spPr>
        <p:txBody>
          <a:bodyPr/>
          <a:lstStyle/>
          <a:p>
            <a:r>
              <a:rPr lang="en-GB" dirty="0" smtClean="0"/>
              <a:t>CDFs and dominance (b) </a:t>
            </a:r>
            <a:endParaRPr lang="en-GB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692696"/>
            <a:ext cx="7920880" cy="56886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>
                <a:sym typeface="Symbol" pitchFamily="18" charset="2"/>
              </a:rPr>
              <a:t>Poverty dominance </a:t>
            </a:r>
            <a:r>
              <a:rPr lang="en-GB" sz="2400" dirty="0">
                <a:sym typeface="Symbol" pitchFamily="18" charset="2"/>
              </a:rPr>
              <a:t>according to the Headcount Ratio measure, </a:t>
            </a:r>
            <a:r>
              <a:rPr lang="en-GB" sz="2400" i="1" dirty="0">
                <a:sym typeface="Symbol" pitchFamily="18" charset="2"/>
              </a:rPr>
              <a:t>H</a:t>
            </a:r>
            <a:r>
              <a:rPr lang="en-GB" sz="2400" dirty="0">
                <a:sym typeface="Symbol" pitchFamily="18" charset="2"/>
              </a:rPr>
              <a:t>, a.k.a. </a:t>
            </a:r>
            <a:r>
              <a:rPr lang="en-GB" sz="2400" dirty="0" smtClean="0">
                <a:sym typeface="Symbol" pitchFamily="18" charset="2"/>
              </a:rPr>
              <a:t>the proportion </a:t>
            </a:r>
            <a:r>
              <a:rPr lang="en-GB" sz="2400" dirty="0">
                <a:sym typeface="Symbol" pitchFamily="18" charset="2"/>
              </a:rPr>
              <a:t>poor (Foster &amp; </a:t>
            </a:r>
            <a:r>
              <a:rPr lang="en-GB" sz="2400" dirty="0" err="1">
                <a:sym typeface="Symbol" pitchFamily="18" charset="2"/>
              </a:rPr>
              <a:t>Shorrocks</a:t>
            </a:r>
            <a:r>
              <a:rPr lang="en-GB" sz="2400" dirty="0">
                <a:sym typeface="Symbol" pitchFamily="18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ym typeface="Symbol" pitchFamily="18" charset="2"/>
              </a:rPr>
              <a:t>If </a:t>
            </a:r>
            <a:r>
              <a:rPr lang="en-GB" sz="2000" dirty="0" smtClean="0">
                <a:sym typeface="Symbol" pitchFamily="18" charset="2"/>
              </a:rPr>
              <a:t>CDF(</a:t>
            </a:r>
            <a:r>
              <a:rPr lang="en-GB" sz="2000" i="1" dirty="0" smtClean="0">
                <a:sym typeface="Symbol" pitchFamily="18" charset="2"/>
              </a:rPr>
              <a:t>A</a:t>
            </a:r>
            <a:r>
              <a:rPr lang="en-GB" sz="2000" dirty="0" smtClean="0">
                <a:sym typeface="Symbol" pitchFamily="18" charset="2"/>
              </a:rPr>
              <a:t>) lies everywhere above CDF(</a:t>
            </a:r>
            <a:r>
              <a:rPr lang="en-GB" sz="2000" i="1" dirty="0" smtClean="0">
                <a:sym typeface="Symbol" pitchFamily="18" charset="2"/>
              </a:rPr>
              <a:t>B</a:t>
            </a:r>
            <a:r>
              <a:rPr lang="en-GB" sz="2000" dirty="0" smtClean="0">
                <a:sym typeface="Symbol" pitchFamily="18" charset="2"/>
              </a:rPr>
              <a:t>) at </a:t>
            </a:r>
            <a:r>
              <a:rPr lang="en-GB" sz="2000" dirty="0">
                <a:sym typeface="Symbol" pitchFamily="18" charset="2"/>
              </a:rPr>
              <a:t>every income </a:t>
            </a:r>
            <a:r>
              <a:rPr lang="en-GB" sz="2000" dirty="0" smtClean="0">
                <a:sym typeface="Symbol" pitchFamily="18" charset="2"/>
              </a:rPr>
              <a:t>in interval [</a:t>
            </a:r>
            <a:r>
              <a:rPr lang="en-GB" sz="2000" dirty="0">
                <a:sym typeface="Symbol" pitchFamily="18" charset="2"/>
              </a:rPr>
              <a:t>0, </a:t>
            </a:r>
            <a:r>
              <a:rPr lang="en-GB" sz="2000" i="1" dirty="0" smtClean="0">
                <a:sym typeface="Symbol" pitchFamily="18" charset="2"/>
              </a:rPr>
              <a:t>z</a:t>
            </a:r>
            <a:r>
              <a:rPr lang="en-GB" sz="2000" dirty="0" smtClean="0">
                <a:sym typeface="Symbol" pitchFamily="18" charset="2"/>
              </a:rPr>
              <a:t>], </a:t>
            </a:r>
            <a:r>
              <a:rPr lang="en-GB" sz="2000" dirty="0">
                <a:sym typeface="Symbol" pitchFamily="18" charset="2"/>
              </a:rPr>
              <a:t>then </a:t>
            </a:r>
            <a:r>
              <a:rPr lang="en-GB" sz="2000" i="1" dirty="0" smtClean="0">
                <a:sym typeface="Symbol" pitchFamily="18" charset="2"/>
              </a:rPr>
              <a:t>H</a:t>
            </a:r>
            <a:r>
              <a:rPr lang="en-GB" sz="2000" dirty="0" smtClean="0">
                <a:sym typeface="Symbol" pitchFamily="18" charset="2"/>
              </a:rPr>
              <a:t>(</a:t>
            </a:r>
            <a:r>
              <a:rPr lang="en-GB" sz="2000" i="1" dirty="0" smtClean="0">
                <a:sym typeface="Symbol" pitchFamily="18" charset="2"/>
              </a:rPr>
              <a:t>B</a:t>
            </a:r>
            <a:r>
              <a:rPr lang="en-GB" sz="2000" dirty="0" smtClean="0">
                <a:sym typeface="Symbol" pitchFamily="18" charset="2"/>
              </a:rPr>
              <a:t>) &lt; </a:t>
            </a:r>
            <a:r>
              <a:rPr lang="en-GB" sz="2000" i="1" dirty="0" smtClean="0">
                <a:sym typeface="Symbol" pitchFamily="18" charset="2"/>
              </a:rPr>
              <a:t>H</a:t>
            </a:r>
            <a:r>
              <a:rPr lang="en-GB" sz="2000" dirty="0" smtClean="0">
                <a:sym typeface="Symbol" pitchFamily="18" charset="2"/>
              </a:rPr>
              <a:t>(</a:t>
            </a:r>
            <a:r>
              <a:rPr lang="en-GB" sz="2000" i="1" dirty="0" smtClean="0">
                <a:sym typeface="Symbol" pitchFamily="18" charset="2"/>
              </a:rPr>
              <a:t>A</a:t>
            </a:r>
            <a:r>
              <a:rPr lang="en-GB" sz="2000" dirty="0" smtClean="0">
                <a:sym typeface="Symbol" pitchFamily="18" charset="2"/>
              </a:rPr>
              <a:t>)  </a:t>
            </a:r>
            <a:r>
              <a:rPr lang="en-GB" sz="2000" dirty="0">
                <a:sym typeface="Symbol" pitchFamily="18" charset="2"/>
              </a:rPr>
              <a:t>for all common poverty lines between 0 and </a:t>
            </a:r>
            <a:r>
              <a:rPr lang="en-GB" sz="2000" i="1" dirty="0" smtClean="0">
                <a:sym typeface="Symbol" pitchFamily="18" charset="2"/>
              </a:rPr>
              <a:t>z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ym typeface="Symbol" pitchFamily="18" charset="2"/>
              </a:rPr>
              <a:t>Analogous results for proportions </a:t>
            </a:r>
            <a:r>
              <a:rPr lang="en-GB" sz="2400" i="1" dirty="0" smtClean="0">
                <a:sym typeface="Symbol" pitchFamily="18" charset="2"/>
              </a:rPr>
              <a:t>above</a:t>
            </a:r>
            <a:r>
              <a:rPr lang="en-GB" sz="2400" dirty="0" smtClean="0">
                <a:sym typeface="Symbol" pitchFamily="18" charset="2"/>
              </a:rPr>
              <a:t> a threshold</a:t>
            </a:r>
            <a:endParaRPr lang="en-GB" sz="24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4824536" cy="37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7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576064"/>
          </a:xfrm>
        </p:spPr>
        <p:txBody>
          <a:bodyPr/>
          <a:lstStyle/>
          <a:p>
            <a:r>
              <a:rPr lang="it-IT" dirty="0" smtClean="0"/>
              <a:t>Motivation /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920880" cy="5472608"/>
          </a:xfrm>
        </p:spPr>
        <p:txBody>
          <a:bodyPr/>
          <a:lstStyle/>
          <a:p>
            <a:r>
              <a:rPr lang="en-GB" sz="2400" dirty="0"/>
              <a:t>How to undertake distributional comparisons when personal well-being is measured using income is </a:t>
            </a:r>
            <a:r>
              <a:rPr lang="en-GB" sz="2400" dirty="0" smtClean="0"/>
              <a:t>well-established …</a:t>
            </a:r>
          </a:p>
          <a:p>
            <a:r>
              <a:rPr lang="en-GB" sz="2400" dirty="0" smtClean="0"/>
              <a:t>But </a:t>
            </a:r>
            <a:r>
              <a:rPr lang="en-GB" sz="2400" dirty="0"/>
              <a:t>what if personal well-being is measured using subjective well-being indicators such as life satisfaction or self-assessed health status? </a:t>
            </a:r>
            <a:endParaRPr lang="en-GB" sz="2400" dirty="0" smtClean="0"/>
          </a:p>
          <a:p>
            <a:pPr lvl="1"/>
            <a:r>
              <a:rPr lang="en-GB" sz="2000" dirty="0" smtClean="0"/>
              <a:t>Has </a:t>
            </a:r>
            <a:r>
              <a:rPr lang="en-GB" sz="2000" dirty="0"/>
              <a:t>average well-being increased or well-being inequality </a:t>
            </a:r>
            <a:r>
              <a:rPr lang="en-GB" sz="2000" dirty="0" smtClean="0"/>
              <a:t>decreased in New Zealand? </a:t>
            </a:r>
            <a:r>
              <a:rPr lang="en-GB" sz="2000" dirty="0"/>
              <a:t>How does the distribution of well-being in New Zealand compare with that in Australia? And so </a:t>
            </a:r>
            <a:r>
              <a:rPr lang="en-GB" sz="2000" dirty="0" smtClean="0"/>
              <a:t>on </a:t>
            </a:r>
          </a:p>
          <a:p>
            <a:r>
              <a:rPr lang="en-GB" sz="2400" dirty="0" smtClean="0"/>
              <a:t>Increasing </a:t>
            </a:r>
            <a:r>
              <a:rPr lang="en-GB" sz="2400" dirty="0"/>
              <a:t>weight </a:t>
            </a:r>
            <a:r>
              <a:rPr lang="en-GB" sz="2400" dirty="0" smtClean="0"/>
              <a:t>is being put </a:t>
            </a:r>
            <a:r>
              <a:rPr lang="en-GB" sz="2400" dirty="0"/>
              <a:t>on subjective well-being measures by international agencies such as the OECD and national governments including New </a:t>
            </a:r>
            <a:r>
              <a:rPr lang="en-GB" sz="2400" dirty="0" smtClean="0"/>
              <a:t>Zealand’s</a:t>
            </a:r>
          </a:p>
          <a:p>
            <a:r>
              <a:rPr lang="en-GB" sz="2400" dirty="0"/>
              <a:t>Making distributional comparisons using subjective well-being measures raises analytical challenges because we have ordinal </a:t>
            </a:r>
            <a:r>
              <a:rPr lang="en-GB" sz="2400" dirty="0" smtClean="0"/>
              <a:t>measures rather than cardinal ones (‘income’)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7860-BC38-46E6-890B-13E688E73335}" type="slidenum">
              <a:rPr lang="en-GB"/>
              <a:pPr/>
              <a:t>20</a:t>
            </a:fld>
            <a:endParaRPr lang="en-GB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712968" cy="432048"/>
          </a:xfrm>
        </p:spPr>
        <p:txBody>
          <a:bodyPr/>
          <a:lstStyle/>
          <a:p>
            <a:r>
              <a:rPr lang="en-GB" sz="3200" dirty="0" smtClean="0"/>
              <a:t>Lorenz curves and inequality</a:t>
            </a:r>
            <a:endParaRPr lang="en-GB" sz="32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/>
              <a:t>A Lorenz curve plots cumulative income shares against cumulative population </a:t>
            </a:r>
            <a:r>
              <a:rPr lang="en-GB" sz="2000" dirty="0" smtClean="0"/>
              <a:t>shares (</a:t>
            </a:r>
            <a:r>
              <a:rPr lang="en-GB" sz="2000" i="1" dirty="0" smtClean="0"/>
              <a:t>p</a:t>
            </a:r>
            <a:r>
              <a:rPr lang="en-GB" sz="2000" dirty="0" smtClean="0"/>
              <a:t>), with </a:t>
            </a:r>
            <a:r>
              <a:rPr lang="en-GB" sz="2000" dirty="0" err="1" smtClean="0"/>
              <a:t>obs</a:t>
            </a:r>
            <a:r>
              <a:rPr lang="en-GB" sz="2000" dirty="0" smtClean="0"/>
              <a:t> in ascending order by income</a:t>
            </a:r>
            <a:endParaRPr lang="en-GB" sz="2000" dirty="0"/>
          </a:p>
          <a:p>
            <a:r>
              <a:rPr lang="en-GB" sz="2000" dirty="0" smtClean="0"/>
              <a:t>Complete equality: Lorenz curve coincides with 45</a:t>
            </a:r>
            <a:r>
              <a:rPr lang="en-GB" sz="2000" baseline="30000" dirty="0" smtClean="0">
                <a:sym typeface="Symbol" pitchFamily="18" charset="2"/>
              </a:rPr>
              <a:t></a:t>
            </a:r>
            <a:r>
              <a:rPr lang="en-GB" sz="2000" dirty="0" smtClean="0"/>
              <a:t> ray through origin</a:t>
            </a:r>
          </a:p>
          <a:p>
            <a:r>
              <a:rPr lang="en-GB" sz="2000" dirty="0" smtClean="0"/>
              <a:t>Inequality is greater, the further the Lorenz curve from the 45</a:t>
            </a:r>
            <a:r>
              <a:rPr lang="en-GB" sz="2000" baseline="30000" dirty="0" smtClean="0">
                <a:sym typeface="Symbol" pitchFamily="18" charset="2"/>
              </a:rPr>
              <a:t></a:t>
            </a:r>
            <a:r>
              <a:rPr lang="en-GB" sz="2000" dirty="0" smtClean="0"/>
              <a:t> ray</a:t>
            </a:r>
          </a:p>
          <a:p>
            <a:r>
              <a:rPr lang="en-GB" sz="2000" dirty="0" smtClean="0"/>
              <a:t>Gini index of inequality equals twice the area between the Lorenz curve and the 45</a:t>
            </a:r>
            <a:r>
              <a:rPr lang="en-GB" sz="2000" baseline="30000" dirty="0" smtClean="0">
                <a:sym typeface="Symbol" pitchFamily="18" charset="2"/>
              </a:rPr>
              <a:t></a:t>
            </a:r>
            <a:r>
              <a:rPr lang="en-GB" sz="2000" dirty="0" smtClean="0"/>
              <a:t> ray </a:t>
            </a:r>
            <a:endParaRPr lang="en-GB" sz="2000" dirty="0">
              <a:latin typeface="Courier New" pitchFamily="49" charset="0"/>
            </a:endParaRP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73" y="1268760"/>
            <a:ext cx="378458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3059832" y="1484784"/>
            <a:ext cx="3168352" cy="2376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272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504056"/>
          </a:xfrm>
        </p:spPr>
        <p:txBody>
          <a:bodyPr/>
          <a:lstStyle/>
          <a:p>
            <a:r>
              <a:rPr lang="en-GB" dirty="0"/>
              <a:t>Lorenz curves and </a:t>
            </a:r>
            <a:r>
              <a:rPr lang="en-GB" dirty="0" smtClean="0"/>
              <a:t>inequality comparisons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920880" cy="5616624"/>
          </a:xfrm>
        </p:spPr>
        <p:txBody>
          <a:bodyPr/>
          <a:lstStyle/>
          <a:p>
            <a:r>
              <a:rPr lang="en-GB" dirty="0" smtClean="0"/>
              <a:t>Class of social welfare functions, </a:t>
            </a:r>
            <a:r>
              <a:rPr lang="en-US" dirty="0" smtClean="0">
                <a:latin typeface="Monotype Corsiva" pitchFamily="66" charset="0"/>
                <a:sym typeface="Symbol" pitchFamily="18" charset="2"/>
              </a:rPr>
              <a:t>W 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GB" dirty="0" smtClean="0"/>
              <a:t> with </a:t>
            </a:r>
            <a:r>
              <a:rPr lang="en-GB" i="1" dirty="0" smtClean="0"/>
              <a:t>W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 </a:t>
            </a:r>
            <a:r>
              <a:rPr lang="en-US" dirty="0" smtClean="0">
                <a:latin typeface="Monotype Corsiva" pitchFamily="66" charset="0"/>
                <a:sym typeface="Symbol" pitchFamily="18" charset="2"/>
              </a:rPr>
              <a:t>W 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i="1" baseline="-25000" dirty="0" smtClean="0">
                <a:latin typeface="Monotype Corsiva" pitchFamily="66" charset="0"/>
                <a:sym typeface="Symbol" pitchFamily="18" charset="2"/>
              </a:rPr>
              <a:t> </a:t>
            </a:r>
            <a:r>
              <a:rPr lang="en-GB" dirty="0" smtClean="0"/>
              <a:t> if increasing in each income (i.e. respects </a:t>
            </a:r>
            <a:r>
              <a:rPr lang="en-GB" i="1" dirty="0" smtClean="0"/>
              <a:t>more is better</a:t>
            </a:r>
            <a:r>
              <a:rPr lang="en-GB" dirty="0" smtClean="0"/>
              <a:t>)</a:t>
            </a:r>
            <a:r>
              <a:rPr lang="en-GB" i="1" dirty="0" smtClean="0"/>
              <a:t>,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symmetric, replication-invariant and </a:t>
            </a:r>
            <a:r>
              <a:rPr lang="en-GB" i="1" dirty="0" smtClean="0">
                <a:sym typeface="Symbol" pitchFamily="18" charset="2"/>
              </a:rPr>
              <a:t>concave</a:t>
            </a:r>
            <a:r>
              <a:rPr lang="en-GB" dirty="0" smtClean="0">
                <a:sym typeface="Symbol" pitchFamily="18" charset="2"/>
              </a:rPr>
              <a:t> (i.e. respects </a:t>
            </a:r>
            <a:r>
              <a:rPr lang="en-GB" i="1" dirty="0" smtClean="0">
                <a:sym typeface="Symbol" pitchFamily="18" charset="2"/>
              </a:rPr>
              <a:t>equality preference</a:t>
            </a:r>
            <a:r>
              <a:rPr lang="en-GB" dirty="0" smtClean="0">
                <a:sym typeface="Symbol" pitchFamily="18" charset="2"/>
              </a:rPr>
              <a:t>)</a:t>
            </a:r>
          </a:p>
          <a:p>
            <a:pPr lvl="1"/>
            <a:r>
              <a:rPr lang="en-GB" dirty="0" smtClean="0">
                <a:sym typeface="Symbol" pitchFamily="18" charset="2"/>
              </a:rPr>
              <a:t>This means that a mean-preserving spread of income lowers social welfare ≈ ‘inequality aversion’ </a:t>
            </a:r>
            <a:r>
              <a:rPr lang="en-GB" dirty="0">
                <a:sym typeface="Symbol" pitchFamily="18" charset="2"/>
              </a:rPr>
              <a:t>≈ </a:t>
            </a:r>
            <a:r>
              <a:rPr lang="en-GB" dirty="0" smtClean="0">
                <a:sym typeface="Symbol" pitchFamily="18" charset="2"/>
              </a:rPr>
              <a:t>‘equality preference’</a:t>
            </a:r>
          </a:p>
          <a:p>
            <a:pPr lvl="2"/>
            <a:r>
              <a:rPr lang="en-GB" dirty="0" smtClean="0">
                <a:sym typeface="Symbol" pitchFamily="18" charset="2"/>
              </a:rPr>
              <a:t>E.g. a transfer £10 from a poor person to a millionaire reduces overall societal welfare</a:t>
            </a:r>
          </a:p>
          <a:p>
            <a:pPr lvl="1"/>
            <a:r>
              <a:rPr lang="en-GB" dirty="0" smtClean="0">
                <a:sym typeface="Symbol" pitchFamily="18" charset="2"/>
              </a:rPr>
              <a:t>And vice-versa: a mean-preserving transfer from a rich person to a poor person raises overall societal welfare</a:t>
            </a:r>
          </a:p>
          <a:p>
            <a:pPr lvl="1"/>
            <a:endParaRPr lang="en-GB" dirty="0" smtClean="0">
              <a:sym typeface="Symbol" pitchFamily="18" charset="2"/>
            </a:endParaRPr>
          </a:p>
          <a:p>
            <a:pPr lvl="1"/>
            <a:r>
              <a:rPr lang="en-GB" dirty="0" smtClean="0">
                <a:sym typeface="Symbol" pitchFamily="18" charset="2"/>
              </a:rPr>
              <a:t>Example of function satisfying </a:t>
            </a:r>
            <a:r>
              <a:rPr lang="en-US" dirty="0">
                <a:latin typeface="Monotype Corsiva" pitchFamily="66" charset="0"/>
                <a:sym typeface="Symbol" pitchFamily="18" charset="2"/>
              </a:rPr>
              <a:t>W 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: 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sz="2000" i="1" dirty="0"/>
              <a:t>w = </a:t>
            </a:r>
            <a:r>
              <a:rPr lang="en-GB" sz="2000" i="1" dirty="0">
                <a:sym typeface="Symbol"/>
              </a:rPr>
              <a:t></a:t>
            </a:r>
            <a:r>
              <a:rPr lang="en-GB" sz="2000" dirty="0">
                <a:sym typeface="Symbol"/>
              </a:rPr>
              <a:t></a:t>
            </a:r>
            <a:r>
              <a:rPr lang="en-GB" sz="2000" i="1" baseline="-25000" dirty="0">
                <a:sym typeface="Symbol"/>
              </a:rPr>
              <a:t>i</a:t>
            </a:r>
            <a:r>
              <a:rPr lang="en-GB" sz="2000" dirty="0"/>
              <a:t> </a:t>
            </a:r>
            <a:r>
              <a:rPr lang="en-GB" sz="2000" i="1" dirty="0" smtClean="0"/>
              <a:t>U</a:t>
            </a:r>
            <a:r>
              <a:rPr lang="en-GB" sz="2000" dirty="0" smtClean="0"/>
              <a:t>(</a:t>
            </a:r>
            <a:r>
              <a:rPr lang="en-GB" sz="2000" i="1" dirty="0" err="1" smtClean="0"/>
              <a:t>y</a:t>
            </a:r>
            <a:r>
              <a:rPr lang="en-GB" sz="2000" i="1" baseline="-25000" dirty="0" err="1" smtClean="0"/>
              <a:t>i</a:t>
            </a:r>
            <a:r>
              <a:rPr lang="en-GB" sz="2000" dirty="0"/>
              <a:t>), with </a:t>
            </a:r>
            <a:r>
              <a:rPr lang="en-GB" sz="2000" i="1" dirty="0" smtClean="0">
                <a:solidFill>
                  <a:srgbClr val="000000"/>
                </a:solidFill>
              </a:rPr>
              <a:t>U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i="1" dirty="0" err="1" smtClean="0">
                <a:solidFill>
                  <a:srgbClr val="000000"/>
                </a:solidFill>
              </a:rPr>
              <a:t>y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= log(</a:t>
            </a:r>
            <a:r>
              <a:rPr lang="en-GB" sz="2000" i="1" dirty="0" err="1">
                <a:solidFill>
                  <a:srgbClr val="000000"/>
                </a:solidFill>
              </a:rPr>
              <a:t>y</a:t>
            </a:r>
            <a:r>
              <a:rPr lang="en-GB" sz="2000" i="1" baseline="-25000" dirty="0" err="1">
                <a:solidFill>
                  <a:srgbClr val="000000"/>
                </a:solidFill>
              </a:rPr>
              <a:t>i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endParaRPr lang="en-GB" sz="14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GB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0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228600"/>
            <a:ext cx="7918648" cy="1008112"/>
          </a:xfrm>
        </p:spPr>
        <p:txBody>
          <a:bodyPr/>
          <a:lstStyle/>
          <a:p>
            <a:r>
              <a:rPr lang="en-GB" sz="2800" dirty="0" smtClean="0"/>
              <a:t>A mean-preserving progressive transfer shifts the Lorenz curve inwards (inequality reduction)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3925" y="1412776"/>
            <a:ext cx="7920880" cy="4968552"/>
          </a:xfrm>
        </p:spPr>
        <p:txBody>
          <a:bodyPr/>
          <a:lstStyle/>
          <a:p>
            <a:r>
              <a:rPr lang="en-GB" sz="2000" dirty="0" smtClean="0"/>
              <a:t>The </a:t>
            </a:r>
            <a:r>
              <a:rPr lang="en-GB" sz="2000" i="1" dirty="0" smtClean="0"/>
              <a:t>Poorer</a:t>
            </a:r>
            <a:r>
              <a:rPr lang="en-GB" sz="2000" dirty="0" smtClean="0"/>
              <a:t> person has a bit more income; </a:t>
            </a:r>
            <a:r>
              <a:rPr lang="en-GB" sz="2000" i="1" dirty="0" smtClean="0"/>
              <a:t>Richer</a:t>
            </a:r>
            <a:r>
              <a:rPr lang="en-GB" sz="2000" dirty="0" smtClean="0"/>
              <a:t> person has a little less, all other incomes and total income unchanged</a:t>
            </a:r>
          </a:p>
          <a:p>
            <a:r>
              <a:rPr lang="en-GB" sz="2000" dirty="0" smtClean="0"/>
              <a:t>So cumulative income shares above cumulative population shares corresponding those between </a:t>
            </a:r>
            <a:r>
              <a:rPr lang="en-GB" sz="2000" i="1" dirty="0" smtClean="0"/>
              <a:t>Poorer</a:t>
            </a:r>
            <a:r>
              <a:rPr lang="en-GB" sz="2000" dirty="0" smtClean="0"/>
              <a:t> and </a:t>
            </a:r>
            <a:r>
              <a:rPr lang="en-GB" sz="2000" i="1" dirty="0" smtClean="0"/>
              <a:t>Richer </a:t>
            </a:r>
            <a:r>
              <a:rPr lang="en-GB" sz="2000" dirty="0" smtClean="0"/>
              <a:t>must be greater , i.e. Lorenz curve moves inwards over range between </a:t>
            </a:r>
            <a:r>
              <a:rPr lang="en-GB" sz="2000" i="1" dirty="0" smtClean="0"/>
              <a:t>Poorer </a:t>
            </a:r>
            <a:r>
              <a:rPr lang="en-GB" sz="2000" dirty="0" smtClean="0"/>
              <a:t>and </a:t>
            </a:r>
            <a:r>
              <a:rPr lang="en-GB" sz="2000" i="1" dirty="0" smtClean="0"/>
              <a:t>Richer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916500" cy="320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 flipV="1">
            <a:off x="3851920" y="4941168"/>
            <a:ext cx="1512168" cy="9361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681040" y="594225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P</a:t>
            </a:r>
            <a:endParaRPr lang="en-GB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5955259"/>
            <a:ext cx="432048" cy="40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2104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720080"/>
          </a:xfrm>
        </p:spPr>
        <p:txBody>
          <a:bodyPr/>
          <a:lstStyle/>
          <a:p>
            <a:r>
              <a:rPr lang="en-GB" dirty="0"/>
              <a:t>Lorenz curves and inequality </a:t>
            </a:r>
            <a:r>
              <a:rPr lang="en-GB" dirty="0" smtClean="0"/>
              <a:t>dominance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920880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Atkinson (1970) theorem [also </a:t>
            </a:r>
            <a:r>
              <a:rPr lang="en-GB" dirty="0" err="1"/>
              <a:t>Kolm</a:t>
            </a:r>
            <a:r>
              <a:rPr lang="en-GB" dirty="0"/>
              <a:t>]: </a:t>
            </a:r>
          </a:p>
          <a:p>
            <a:r>
              <a:rPr lang="en-GB" dirty="0"/>
              <a:t>For 2 distributions with the same mean, if the Lorenz curve for distribution </a:t>
            </a:r>
            <a:r>
              <a:rPr lang="en-GB" b="1" i="1" dirty="0"/>
              <a:t>x</a:t>
            </a:r>
            <a:r>
              <a:rPr lang="en-GB" dirty="0"/>
              <a:t> lies above the Lorenz curve for </a:t>
            </a:r>
            <a:r>
              <a:rPr lang="en-GB" b="1" i="1" dirty="0"/>
              <a:t>y</a:t>
            </a:r>
            <a:r>
              <a:rPr lang="en-GB" dirty="0"/>
              <a:t> </a:t>
            </a:r>
            <a:r>
              <a:rPr lang="en-GB" dirty="0">
                <a:sym typeface="Symbol" pitchFamily="18" charset="2"/>
              </a:rPr>
              <a:t></a:t>
            </a:r>
            <a:r>
              <a:rPr lang="en-GB" i="1" dirty="0"/>
              <a:t> W</a:t>
            </a:r>
            <a:r>
              <a:rPr lang="en-GB" dirty="0"/>
              <a:t>(</a:t>
            </a:r>
            <a:r>
              <a:rPr lang="en-GB" b="1" i="1" dirty="0"/>
              <a:t>x</a:t>
            </a:r>
            <a:r>
              <a:rPr lang="en-GB" dirty="0"/>
              <a:t>) &gt; </a:t>
            </a:r>
            <a:r>
              <a:rPr lang="en-GB" i="1" dirty="0"/>
              <a:t>W</a:t>
            </a:r>
            <a:r>
              <a:rPr lang="en-GB" dirty="0"/>
              <a:t>(</a:t>
            </a:r>
            <a:r>
              <a:rPr lang="en-GB" b="1" i="1" dirty="0"/>
              <a:t>y</a:t>
            </a:r>
            <a:r>
              <a:rPr lang="en-GB" dirty="0"/>
              <a:t>) for all </a:t>
            </a:r>
            <a:r>
              <a:rPr lang="en-GB" i="1" dirty="0"/>
              <a:t>W</a:t>
            </a:r>
            <a:r>
              <a:rPr lang="en-GB" dirty="0"/>
              <a:t> </a:t>
            </a:r>
            <a:r>
              <a:rPr lang="en-GB" dirty="0">
                <a:sym typeface="Symbol" pitchFamily="18" charset="2"/>
              </a:rPr>
              <a:t> </a:t>
            </a:r>
            <a:r>
              <a:rPr lang="en-US" dirty="0">
                <a:latin typeface="Monotype Corsiva" pitchFamily="66" charset="0"/>
                <a:sym typeface="Symbol" pitchFamily="18" charset="2"/>
              </a:rPr>
              <a:t>W 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i="1" baseline="-25000" dirty="0">
                <a:latin typeface="Monotype Corsiva" pitchFamily="66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, i.e. </a:t>
            </a:r>
            <a:r>
              <a:rPr lang="en-GB" dirty="0"/>
              <a:t>symmetric replication-invariant increasing and </a:t>
            </a:r>
            <a:r>
              <a:rPr lang="en-GB" i="1" dirty="0"/>
              <a:t>concave </a:t>
            </a:r>
            <a:r>
              <a:rPr lang="en-GB" dirty="0"/>
              <a:t>social welfare functions</a:t>
            </a:r>
          </a:p>
          <a:p>
            <a:r>
              <a:rPr lang="en-GB" dirty="0"/>
              <a:t>This is a result about inequality comparisons for distributions in which one ‘controls’ for differences in mean income</a:t>
            </a:r>
          </a:p>
          <a:p>
            <a:pPr lvl="1"/>
            <a:r>
              <a:rPr lang="en-GB" dirty="0"/>
              <a:t>by deflating every income by the mean of the distribution to which it belongs,  the two distributions being compared have the same mean (equal to one)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9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918648" cy="936104"/>
          </a:xfrm>
        </p:spPr>
        <p:txBody>
          <a:bodyPr/>
          <a:lstStyle/>
          <a:p>
            <a:r>
              <a:rPr lang="en-GB" sz="3600" dirty="0"/>
              <a:t>Inequality </a:t>
            </a:r>
            <a:r>
              <a:rPr lang="en-GB" sz="3600" dirty="0" smtClean="0"/>
              <a:t>comparisons, UK incomes: </a:t>
            </a:r>
            <a:br>
              <a:rPr lang="en-GB" sz="3600" dirty="0" smtClean="0"/>
            </a:br>
            <a:r>
              <a:rPr lang="en-GB" sz="3600" dirty="0" smtClean="0"/>
              <a:t>1981</a:t>
            </a:r>
            <a:r>
              <a:rPr lang="en-GB" sz="3600" dirty="0"/>
              <a:t>, 1985, 1991</a:t>
            </a:r>
            <a:endParaRPr lang="en-GB" sz="3600" dirty="0">
              <a:latin typeface="Courier New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340768"/>
            <a:ext cx="8064896" cy="504056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329A-4635-465D-9108-AC22A822D70A}" type="slidenum">
              <a:rPr lang="en-GB"/>
              <a:pPr/>
              <a:t>24</a:t>
            </a:fld>
            <a:endParaRPr lang="en-GB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7023"/>
            <a:ext cx="7488832" cy="54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4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576064"/>
          </a:xfrm>
        </p:spPr>
        <p:txBody>
          <a:bodyPr/>
          <a:lstStyle/>
          <a:p>
            <a:r>
              <a:rPr lang="en-GB" dirty="0" smtClean="0"/>
              <a:t>Inequality indices often used </a:t>
            </a:r>
            <a:br>
              <a:rPr lang="en-GB" dirty="0" smtClean="0"/>
            </a:br>
            <a:r>
              <a:rPr lang="en-GB" dirty="0" smtClean="0"/>
              <a:t>with income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920880" cy="5040560"/>
          </a:xfrm>
        </p:spPr>
        <p:txBody>
          <a:bodyPr/>
          <a:lstStyle/>
          <a:p>
            <a:r>
              <a:rPr lang="en-GB" sz="2400" dirty="0" smtClean="0"/>
              <a:t>Gini index, </a:t>
            </a:r>
            <a:r>
              <a:rPr lang="en-GB" sz="2400" i="1" dirty="0" smtClean="0"/>
              <a:t>G</a:t>
            </a:r>
            <a:endParaRPr lang="en-GB" sz="2400" dirty="0" smtClean="0"/>
          </a:p>
          <a:p>
            <a:r>
              <a:rPr lang="en-GB" sz="2400" dirty="0" smtClean="0"/>
              <a:t>Generalised Entropy indices, GE(</a:t>
            </a:r>
            <a:r>
              <a:rPr lang="en-GB" sz="2400" i="1" dirty="0" smtClean="0"/>
              <a:t>a</a:t>
            </a:r>
            <a:r>
              <a:rPr lang="en-GB" sz="2400" dirty="0" smtClean="0"/>
              <a:t>)</a:t>
            </a:r>
            <a:r>
              <a:rPr lang="en-GB" sz="2400" i="1" dirty="0" smtClean="0"/>
              <a:t>,</a:t>
            </a:r>
            <a:r>
              <a:rPr lang="en-GB" sz="2400" dirty="0" smtClean="0"/>
              <a:t> including</a:t>
            </a:r>
          </a:p>
          <a:p>
            <a:pPr lvl="1"/>
            <a:r>
              <a:rPr lang="en-GB" sz="2000" dirty="0" smtClean="0"/>
              <a:t>GE(0): mean logarithmic deviation</a:t>
            </a:r>
          </a:p>
          <a:p>
            <a:pPr lvl="1"/>
            <a:r>
              <a:rPr lang="en-GB" sz="2000" dirty="0" smtClean="0"/>
              <a:t>GE(1): Theil</a:t>
            </a:r>
          </a:p>
          <a:p>
            <a:pPr lvl="1"/>
            <a:r>
              <a:rPr lang="en-GB" sz="2000" dirty="0" smtClean="0"/>
              <a:t>GE(2): half the squared coefficient of variation</a:t>
            </a:r>
          </a:p>
          <a:p>
            <a:pPr lvl="1"/>
            <a:r>
              <a:rPr lang="en-GB" sz="2000" dirty="0" smtClean="0"/>
              <a:t>Larger </a:t>
            </a:r>
            <a:r>
              <a:rPr lang="en-GB" sz="2000" i="1" dirty="0" smtClean="0"/>
              <a:t>a</a:t>
            </a:r>
            <a:r>
              <a:rPr lang="en-GB" sz="2000" dirty="0" smtClean="0"/>
              <a:t> ~ more ‘top sensitive’; smaller </a:t>
            </a:r>
            <a:r>
              <a:rPr lang="en-GB" sz="2000" i="1" dirty="0"/>
              <a:t>a</a:t>
            </a:r>
            <a:r>
              <a:rPr lang="en-GB" sz="2000" dirty="0"/>
              <a:t> ~ more </a:t>
            </a:r>
            <a:r>
              <a:rPr lang="en-GB" sz="2000" dirty="0" smtClean="0"/>
              <a:t>‘bottom </a:t>
            </a:r>
            <a:r>
              <a:rPr lang="en-GB" sz="2000" dirty="0"/>
              <a:t>sensitive</a:t>
            </a:r>
            <a:r>
              <a:rPr lang="en-GB" sz="2000" dirty="0" smtClean="0"/>
              <a:t>’</a:t>
            </a:r>
          </a:p>
          <a:p>
            <a:r>
              <a:rPr lang="en-GB" sz="2400" dirty="0" smtClean="0"/>
              <a:t>Atkinson indices, A(</a:t>
            </a:r>
            <a:r>
              <a:rPr lang="en-GB" sz="2400" i="1" dirty="0" smtClean="0"/>
              <a:t>e</a:t>
            </a:r>
            <a:r>
              <a:rPr lang="en-GB" sz="2400" dirty="0" smtClean="0"/>
              <a:t>)</a:t>
            </a:r>
          </a:p>
          <a:p>
            <a:pPr lvl="1"/>
            <a:r>
              <a:rPr lang="en-GB" sz="2000" dirty="0" smtClean="0"/>
              <a:t>Parameter </a:t>
            </a:r>
            <a:r>
              <a:rPr lang="en-GB" sz="2000" i="1" dirty="0" smtClean="0"/>
              <a:t>e</a:t>
            </a:r>
            <a:r>
              <a:rPr lang="en-GB" sz="2000" dirty="0" smtClean="0"/>
              <a:t>: degree of inequality aversion</a:t>
            </a:r>
          </a:p>
          <a:p>
            <a:pPr lvl="1"/>
            <a:r>
              <a:rPr lang="en-GB" sz="2000" dirty="0" smtClean="0"/>
              <a:t>Larger </a:t>
            </a:r>
            <a:r>
              <a:rPr lang="en-GB" sz="2000" i="1" dirty="0" smtClean="0"/>
              <a:t>e</a:t>
            </a:r>
            <a:r>
              <a:rPr lang="en-GB" sz="2000" dirty="0" smtClean="0"/>
              <a:t>: more inequality-averse ~ more ‘bottom sensitive’</a:t>
            </a:r>
            <a:endParaRPr lang="en-GB" sz="2000" dirty="0"/>
          </a:p>
          <a:p>
            <a:r>
              <a:rPr lang="en-GB" sz="2400" dirty="0" smtClean="0"/>
              <a:t>All the indices are forms of social welfare functions defined over a distribution of relative incomes, where relative income = income</a:t>
            </a:r>
            <a:r>
              <a:rPr lang="en-GB" sz="2400" dirty="0" smtClean="0">
                <a:sym typeface="Symbol"/>
              </a:rPr>
              <a:t> mean</a:t>
            </a:r>
          </a:p>
          <a:p>
            <a:r>
              <a:rPr lang="en-GB" sz="2400" dirty="0" smtClean="0">
                <a:sym typeface="Symbol"/>
              </a:rPr>
              <a:t>All indices incorporate normative assumptions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3. Well-being comparisons for ordinal variables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Most SWB aficionados treat well-being measures as if they are cardinal rather than ordinal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0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504056"/>
          </a:xfrm>
        </p:spPr>
        <p:txBody>
          <a:bodyPr/>
          <a:lstStyle/>
          <a:p>
            <a:r>
              <a:rPr lang="en-GB" sz="3200" dirty="0" smtClean="0"/>
              <a:t>Tracking well-being: averages over time (UK)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920880" cy="5112568"/>
          </a:xfrm>
        </p:spPr>
        <p:txBody>
          <a:bodyPr/>
          <a:lstStyle/>
          <a:p>
            <a:pPr marL="0" lvl="0" indent="0">
              <a:buNone/>
            </a:pPr>
            <a:endParaRPr lang="en-GB" sz="2000" dirty="0" smtClean="0"/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2000" dirty="0" smtClean="0"/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2000" dirty="0" smtClean="0"/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2000" dirty="0" smtClean="0"/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2000" dirty="0" smtClean="0"/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1800" dirty="0" smtClean="0"/>
          </a:p>
          <a:p>
            <a:pPr marL="0" lvl="0" indent="0">
              <a:buNone/>
            </a:pPr>
            <a:endParaRPr lang="en-GB" sz="1800" dirty="0" smtClean="0"/>
          </a:p>
          <a:p>
            <a:pPr marL="0" lvl="0" indent="0">
              <a:buNone/>
            </a:pPr>
            <a:r>
              <a:rPr lang="en-GB" sz="1800" dirty="0" smtClean="0"/>
              <a:t>Source: G </a:t>
            </a:r>
            <a:r>
              <a:rPr lang="en-GB" sz="1800" dirty="0" err="1" smtClean="0"/>
              <a:t>Bangham</a:t>
            </a:r>
            <a:r>
              <a:rPr lang="en-GB" sz="1800" dirty="0" smtClean="0"/>
              <a:t> (2019), </a:t>
            </a:r>
            <a:r>
              <a:rPr lang="en-GB" sz="1800" dirty="0" smtClean="0">
                <a:hlinkClick r:id="rId3"/>
              </a:rPr>
              <a:t>Happy now? Lessons for economic policy makers from a focus on subjective well-being</a:t>
            </a:r>
            <a:r>
              <a:rPr lang="en-GB" sz="1800" dirty="0" smtClean="0"/>
              <a:t>, Resolution Foundation.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4" y="1052736"/>
            <a:ext cx="899185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864096"/>
          </a:xfrm>
        </p:spPr>
        <p:txBody>
          <a:bodyPr/>
          <a:lstStyle/>
          <a:p>
            <a:r>
              <a:rPr lang="en-GB" sz="3200" dirty="0" smtClean="0"/>
              <a:t>The mean is not order-preserving under scale changes (</a:t>
            </a:r>
            <a:r>
              <a:rPr lang="en-GB" sz="3200" dirty="0" err="1" smtClean="0"/>
              <a:t>Allinson</a:t>
            </a:r>
            <a:r>
              <a:rPr lang="en-GB" sz="3200" dirty="0" smtClean="0"/>
              <a:t>-Foster, </a:t>
            </a:r>
            <a:r>
              <a:rPr lang="en-GB" sz="3200" i="1" dirty="0" smtClean="0"/>
              <a:t>JHE</a:t>
            </a:r>
            <a:r>
              <a:rPr lang="en-GB" sz="3200" dirty="0" smtClean="0"/>
              <a:t> 2004)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920880" cy="5112568"/>
          </a:xfrm>
        </p:spPr>
        <p:txBody>
          <a:bodyPr/>
          <a:lstStyle/>
          <a:p>
            <a:r>
              <a:rPr lang="en-GB" sz="2000" dirty="0" smtClean="0"/>
              <a:t>Cardinal data: the mean is a stable reference point of the distribution</a:t>
            </a:r>
          </a:p>
          <a:p>
            <a:r>
              <a:rPr lang="en-GB" sz="2000" dirty="0" smtClean="0"/>
              <a:t>Ordinal data: any re-scaling is possible, and the mean’s location relative to the distribution (or subset of observations) can vary widely with changes in scale</a:t>
            </a:r>
          </a:p>
          <a:p>
            <a:pPr lvl="1"/>
            <a:r>
              <a:rPr lang="en-GB" sz="1600" dirty="0" smtClean="0"/>
              <a:t>E.g.  distribution </a:t>
            </a:r>
            <a:r>
              <a:rPr lang="en-GB" sz="1600" i="1" dirty="0" smtClean="0"/>
              <a:t>x</a:t>
            </a:r>
            <a:r>
              <a:rPr lang="en-GB" sz="1600" dirty="0" smtClean="0"/>
              <a:t> = (1,3,3,6,4) with scale </a:t>
            </a:r>
            <a:r>
              <a:rPr lang="en-GB" sz="1600" i="1" dirty="0" smtClean="0"/>
              <a:t>c</a:t>
            </a:r>
            <a:r>
              <a:rPr lang="en-GB" sz="1600" dirty="0" smtClean="0"/>
              <a:t> = [1,2,3,4,5] has mean </a:t>
            </a:r>
            <a:r>
              <a:rPr lang="en-GB" sz="1600" i="1" dirty="0" smtClean="0">
                <a:sym typeface="Symbol"/>
              </a:rPr>
              <a:t></a:t>
            </a:r>
            <a:r>
              <a:rPr lang="en-GB" sz="1600" dirty="0" smtClean="0">
                <a:sym typeface="Symbol"/>
              </a:rPr>
              <a:t>(</a:t>
            </a:r>
            <a:r>
              <a:rPr lang="en-GB" sz="1600" i="1" dirty="0" smtClean="0">
                <a:sym typeface="Symbol"/>
              </a:rPr>
              <a:t>x</a:t>
            </a:r>
            <a:r>
              <a:rPr lang="en-GB" sz="1600" dirty="0" smtClean="0">
                <a:sym typeface="Symbol"/>
              </a:rPr>
              <a:t>, </a:t>
            </a:r>
            <a:r>
              <a:rPr lang="en-GB" sz="1600" i="1" dirty="0" smtClean="0">
                <a:sym typeface="Symbol"/>
              </a:rPr>
              <a:t>c</a:t>
            </a:r>
            <a:r>
              <a:rPr lang="en-GB" sz="1600" dirty="0" smtClean="0">
                <a:sym typeface="Symbol"/>
              </a:rPr>
              <a:t>) = 3.53, located between 7</a:t>
            </a:r>
            <a:r>
              <a:rPr lang="en-GB" sz="1600" baseline="30000" dirty="0" smtClean="0">
                <a:sym typeface="Symbol"/>
              </a:rPr>
              <a:t>th</a:t>
            </a:r>
            <a:r>
              <a:rPr lang="en-GB" sz="1600" dirty="0" smtClean="0">
                <a:sym typeface="Symbol"/>
              </a:rPr>
              <a:t> lowest and 8</a:t>
            </a:r>
            <a:r>
              <a:rPr lang="en-GB" sz="1600" baseline="30000" dirty="0" smtClean="0">
                <a:sym typeface="Symbol"/>
              </a:rPr>
              <a:t>th</a:t>
            </a:r>
            <a:r>
              <a:rPr lang="en-GB" sz="1600" dirty="0" smtClean="0">
                <a:sym typeface="Symbol"/>
              </a:rPr>
              <a:t> lowest of 17 </a:t>
            </a:r>
            <a:r>
              <a:rPr lang="en-GB" sz="1600" dirty="0" err="1" smtClean="0">
                <a:sym typeface="Symbol"/>
              </a:rPr>
              <a:t>obs</a:t>
            </a:r>
            <a:endParaRPr lang="en-GB" sz="1600" dirty="0" smtClean="0">
              <a:sym typeface="Symbol"/>
            </a:endParaRPr>
          </a:p>
          <a:p>
            <a:pPr lvl="1"/>
            <a:r>
              <a:rPr lang="en-GB" sz="1600" dirty="0" smtClean="0">
                <a:sym typeface="Symbol"/>
              </a:rPr>
              <a:t>But if instead scale </a:t>
            </a:r>
            <a:r>
              <a:rPr lang="en-GB" sz="1600" i="1" dirty="0" smtClean="0"/>
              <a:t>c</a:t>
            </a:r>
            <a:r>
              <a:rPr lang="en-GB" sz="1600" dirty="0" smtClean="0">
                <a:sym typeface="Symbol"/>
              </a:rPr>
              <a:t></a:t>
            </a:r>
            <a:r>
              <a:rPr lang="en-GB" sz="1600" dirty="0" smtClean="0"/>
              <a:t> </a:t>
            </a:r>
            <a:r>
              <a:rPr lang="en-GB" sz="1600" dirty="0"/>
              <a:t>= [</a:t>
            </a:r>
            <a:r>
              <a:rPr lang="en-GB" sz="1600" dirty="0" smtClean="0"/>
              <a:t>1,2,3,4,8], </a:t>
            </a:r>
            <a:r>
              <a:rPr lang="en-GB" sz="1600" i="1" dirty="0">
                <a:sym typeface="Symbol"/>
              </a:rPr>
              <a:t></a:t>
            </a:r>
            <a:r>
              <a:rPr lang="en-GB" sz="1600" dirty="0">
                <a:sym typeface="Symbol"/>
              </a:rPr>
              <a:t>(</a:t>
            </a:r>
            <a:r>
              <a:rPr lang="en-GB" sz="1600" i="1" dirty="0">
                <a:sym typeface="Symbol"/>
              </a:rPr>
              <a:t>x</a:t>
            </a:r>
            <a:r>
              <a:rPr lang="en-GB" sz="1600" dirty="0">
                <a:sym typeface="Symbol"/>
              </a:rPr>
              <a:t>, </a:t>
            </a:r>
            <a:r>
              <a:rPr lang="en-GB" sz="1600" i="1" dirty="0" smtClean="0">
                <a:sym typeface="Symbol"/>
              </a:rPr>
              <a:t>c</a:t>
            </a:r>
            <a:r>
              <a:rPr lang="en-GB" sz="1600" dirty="0" smtClean="0">
                <a:sym typeface="Symbol"/>
              </a:rPr>
              <a:t></a:t>
            </a:r>
            <a:r>
              <a:rPr lang="en-GB" sz="1600" dirty="0" smtClean="0"/>
              <a:t> </a:t>
            </a:r>
            <a:r>
              <a:rPr lang="en-GB" sz="1600" dirty="0" smtClean="0">
                <a:sym typeface="Symbol"/>
              </a:rPr>
              <a:t>) </a:t>
            </a:r>
            <a:r>
              <a:rPr lang="en-GB" sz="1600" dirty="0">
                <a:sym typeface="Symbol"/>
              </a:rPr>
              <a:t>= </a:t>
            </a:r>
            <a:r>
              <a:rPr lang="en-GB" sz="1600" dirty="0" smtClean="0">
                <a:sym typeface="Symbol"/>
              </a:rPr>
              <a:t>4.24, lying between 13</a:t>
            </a:r>
            <a:r>
              <a:rPr lang="en-GB" sz="1600" baseline="30000" dirty="0" smtClean="0">
                <a:sym typeface="Symbol"/>
              </a:rPr>
              <a:t>th</a:t>
            </a:r>
            <a:r>
              <a:rPr lang="en-GB" sz="1600" dirty="0" smtClean="0">
                <a:sym typeface="Symbol"/>
              </a:rPr>
              <a:t> and 14</a:t>
            </a:r>
            <a:r>
              <a:rPr lang="en-GB" sz="1600" baseline="30000" dirty="0" smtClean="0">
                <a:sym typeface="Symbol"/>
              </a:rPr>
              <a:t>th</a:t>
            </a:r>
            <a:r>
              <a:rPr lang="en-GB" sz="1600" dirty="0" smtClean="0">
                <a:sym typeface="Symbol"/>
              </a:rPr>
              <a:t> of the 17 </a:t>
            </a:r>
            <a:r>
              <a:rPr lang="en-GB" sz="1600" dirty="0" err="1" smtClean="0">
                <a:sym typeface="Symbol"/>
              </a:rPr>
              <a:t>obs</a:t>
            </a:r>
            <a:endParaRPr lang="en-GB" sz="1600" dirty="0" smtClean="0">
              <a:sym typeface="Symbol"/>
            </a:endParaRPr>
          </a:p>
          <a:p>
            <a:pPr lvl="2"/>
            <a:r>
              <a:rPr lang="en-GB" sz="1200" dirty="0" smtClean="0">
                <a:sym typeface="Symbol"/>
              </a:rPr>
              <a:t>“Recalling the categorical nature of the original data, it is difficult to accept</a:t>
            </a:r>
            <a:r>
              <a:rPr lang="en-GB" sz="1200" dirty="0" smtClean="0"/>
              <a:t> the notion of a central reference value that jumps across observations and values with such ease” (</a:t>
            </a:r>
            <a:r>
              <a:rPr lang="en-GB" sz="1200" dirty="0" err="1" smtClean="0"/>
              <a:t>Allinson</a:t>
            </a:r>
            <a:r>
              <a:rPr lang="en-GB" sz="1200" dirty="0" smtClean="0"/>
              <a:t> &amp; Foster 2004: 510)</a:t>
            </a:r>
          </a:p>
          <a:p>
            <a:pPr lvl="2"/>
            <a:r>
              <a:rPr lang="en-GB" sz="1200" dirty="0" smtClean="0"/>
              <a:t>Non-robust answers to “What percentage of population has above-average SWB?” </a:t>
            </a:r>
          </a:p>
          <a:p>
            <a:r>
              <a:rPr lang="en-GB" sz="2000" dirty="0" smtClean="0"/>
              <a:t>Ordinal data: ranking of 2 distributions by the mean may change when scale changed</a:t>
            </a:r>
          </a:p>
          <a:p>
            <a:pPr lvl="1"/>
            <a:r>
              <a:rPr lang="en-GB" sz="1600" dirty="0" smtClean="0"/>
              <a:t>E.g. </a:t>
            </a:r>
            <a:r>
              <a:rPr lang="en-GB" sz="1600" dirty="0"/>
              <a:t>distribution </a:t>
            </a:r>
            <a:r>
              <a:rPr lang="en-GB" sz="1600" i="1" dirty="0"/>
              <a:t>x</a:t>
            </a:r>
            <a:r>
              <a:rPr lang="en-GB" sz="1600" dirty="0"/>
              <a:t> = </a:t>
            </a:r>
            <a:r>
              <a:rPr lang="en-GB" sz="1600" dirty="0" smtClean="0"/>
              <a:t>(2,2,2,2,2) and </a:t>
            </a:r>
            <a:r>
              <a:rPr lang="en-GB" sz="1600" i="1" dirty="0" smtClean="0"/>
              <a:t>y</a:t>
            </a:r>
            <a:r>
              <a:rPr lang="en-GB" sz="1600" dirty="0" smtClean="0"/>
              <a:t> </a:t>
            </a:r>
            <a:r>
              <a:rPr lang="en-GB" sz="1600" dirty="0"/>
              <a:t>= </a:t>
            </a:r>
            <a:r>
              <a:rPr lang="en-GB" sz="1600" dirty="0" smtClean="0"/>
              <a:t>(3,2,1,1,3):  with </a:t>
            </a:r>
            <a:r>
              <a:rPr lang="en-GB" sz="1600" dirty="0"/>
              <a:t>scale </a:t>
            </a:r>
            <a:r>
              <a:rPr lang="en-GB" sz="1600" i="1" dirty="0"/>
              <a:t>c</a:t>
            </a:r>
            <a:r>
              <a:rPr lang="en-GB" sz="1600" dirty="0"/>
              <a:t> = [1,2,3,4,5</a:t>
            </a:r>
            <a:r>
              <a:rPr lang="en-GB" sz="1600" dirty="0" smtClean="0"/>
              <a:t>],  </a:t>
            </a:r>
            <a:r>
              <a:rPr lang="en-GB" sz="1600" dirty="0"/>
              <a:t>mean </a:t>
            </a:r>
            <a:r>
              <a:rPr lang="en-GB" sz="1600" i="1" dirty="0">
                <a:sym typeface="Symbol"/>
              </a:rPr>
              <a:t></a:t>
            </a:r>
            <a:r>
              <a:rPr lang="en-GB" sz="1600" dirty="0">
                <a:sym typeface="Symbol"/>
              </a:rPr>
              <a:t>(</a:t>
            </a:r>
            <a:r>
              <a:rPr lang="en-GB" sz="1600" i="1" dirty="0">
                <a:sym typeface="Symbol"/>
              </a:rPr>
              <a:t>x</a:t>
            </a:r>
            <a:r>
              <a:rPr lang="en-GB" sz="1600" dirty="0">
                <a:sym typeface="Symbol"/>
              </a:rPr>
              <a:t>, </a:t>
            </a:r>
            <a:r>
              <a:rPr lang="en-GB" sz="1600" i="1" dirty="0">
                <a:sym typeface="Symbol"/>
              </a:rPr>
              <a:t>c</a:t>
            </a:r>
            <a:r>
              <a:rPr lang="en-GB" sz="1600" dirty="0">
                <a:sym typeface="Symbol"/>
              </a:rPr>
              <a:t>) = </a:t>
            </a:r>
            <a:r>
              <a:rPr lang="en-GB" sz="1600" dirty="0" smtClean="0">
                <a:sym typeface="Symbol"/>
              </a:rPr>
              <a:t>3 </a:t>
            </a:r>
            <a:r>
              <a:rPr lang="en-GB" sz="1600" b="1" dirty="0" smtClean="0">
                <a:sym typeface="Symbol"/>
              </a:rPr>
              <a:t>&gt;</a:t>
            </a:r>
            <a:r>
              <a:rPr lang="en-GB" sz="1600" dirty="0" smtClean="0">
                <a:sym typeface="Symbol"/>
              </a:rPr>
              <a:t> </a:t>
            </a:r>
            <a:r>
              <a:rPr lang="en-GB" sz="1600" i="1" dirty="0">
                <a:sym typeface="Symbol"/>
              </a:rPr>
              <a:t></a:t>
            </a:r>
            <a:r>
              <a:rPr lang="en-GB" sz="1600" dirty="0" smtClean="0">
                <a:sym typeface="Symbol"/>
              </a:rPr>
              <a:t>(</a:t>
            </a:r>
            <a:r>
              <a:rPr lang="en-GB" sz="1600" i="1" dirty="0" smtClean="0">
                <a:sym typeface="Symbol"/>
              </a:rPr>
              <a:t>y</a:t>
            </a:r>
            <a:r>
              <a:rPr lang="en-GB" sz="1600" dirty="0" smtClean="0">
                <a:sym typeface="Symbol"/>
              </a:rPr>
              <a:t>, </a:t>
            </a:r>
            <a:r>
              <a:rPr lang="en-GB" sz="1600" i="1" dirty="0">
                <a:sym typeface="Symbol"/>
              </a:rPr>
              <a:t>c</a:t>
            </a:r>
            <a:r>
              <a:rPr lang="en-GB" sz="1600" dirty="0">
                <a:sym typeface="Symbol"/>
              </a:rPr>
              <a:t>) = </a:t>
            </a:r>
            <a:r>
              <a:rPr lang="en-GB" sz="1600" dirty="0" smtClean="0">
                <a:sym typeface="Symbol"/>
              </a:rPr>
              <a:t>2.9. But if </a:t>
            </a:r>
            <a:r>
              <a:rPr lang="en-GB" sz="1600" i="1" dirty="0"/>
              <a:t>c</a:t>
            </a:r>
            <a:r>
              <a:rPr lang="en-GB" sz="1600" dirty="0">
                <a:sym typeface="Symbol"/>
              </a:rPr>
              <a:t></a:t>
            </a:r>
            <a:r>
              <a:rPr lang="en-GB" sz="1600" dirty="0"/>
              <a:t> = [</a:t>
            </a:r>
            <a:r>
              <a:rPr lang="en-GB" sz="1600" dirty="0" smtClean="0"/>
              <a:t>1,2,3,4,</a:t>
            </a:r>
            <a:r>
              <a:rPr lang="en-GB" sz="1600" b="1" dirty="0" smtClean="0"/>
              <a:t>10</a:t>
            </a:r>
            <a:r>
              <a:rPr lang="en-GB" sz="1600" dirty="0" smtClean="0"/>
              <a:t>], </a:t>
            </a:r>
            <a:r>
              <a:rPr lang="en-GB" sz="1600" i="1" dirty="0">
                <a:sym typeface="Symbol"/>
              </a:rPr>
              <a:t></a:t>
            </a:r>
            <a:r>
              <a:rPr lang="en-GB" sz="1600" dirty="0">
                <a:sym typeface="Symbol"/>
              </a:rPr>
              <a:t>(</a:t>
            </a:r>
            <a:r>
              <a:rPr lang="en-GB" sz="1600" i="1" dirty="0">
                <a:sym typeface="Symbol"/>
              </a:rPr>
              <a:t>x</a:t>
            </a:r>
            <a:r>
              <a:rPr lang="en-GB" sz="1600" dirty="0">
                <a:sym typeface="Symbol"/>
              </a:rPr>
              <a:t>, </a:t>
            </a:r>
            <a:r>
              <a:rPr lang="en-GB" sz="1600" i="1" dirty="0">
                <a:sym typeface="Symbol"/>
              </a:rPr>
              <a:t>c</a:t>
            </a:r>
            <a:r>
              <a:rPr lang="en-GB" sz="1600" dirty="0">
                <a:sym typeface="Symbol"/>
              </a:rPr>
              <a:t></a:t>
            </a:r>
            <a:r>
              <a:rPr lang="en-GB" sz="1600" dirty="0"/>
              <a:t> </a:t>
            </a:r>
            <a:r>
              <a:rPr lang="en-GB" sz="1600" dirty="0" smtClean="0">
                <a:sym typeface="Symbol"/>
              </a:rPr>
              <a:t>) = 4 </a:t>
            </a:r>
            <a:r>
              <a:rPr lang="en-GB" sz="1600" b="1" dirty="0" smtClean="0">
                <a:sym typeface="Symbol"/>
              </a:rPr>
              <a:t>&lt;</a:t>
            </a:r>
            <a:r>
              <a:rPr lang="en-GB" sz="1600" dirty="0" smtClean="0">
                <a:sym typeface="Symbol"/>
              </a:rPr>
              <a:t> </a:t>
            </a:r>
            <a:r>
              <a:rPr lang="en-GB" sz="1600" i="1" dirty="0">
                <a:sym typeface="Symbol"/>
              </a:rPr>
              <a:t></a:t>
            </a:r>
            <a:r>
              <a:rPr lang="en-GB" sz="1600" dirty="0" smtClean="0">
                <a:sym typeface="Symbol"/>
              </a:rPr>
              <a:t>(</a:t>
            </a:r>
            <a:r>
              <a:rPr lang="en-GB" sz="1600" i="1" dirty="0" smtClean="0">
                <a:sym typeface="Symbol"/>
              </a:rPr>
              <a:t>y</a:t>
            </a:r>
            <a:r>
              <a:rPr lang="en-GB" sz="1600" dirty="0" smtClean="0">
                <a:sym typeface="Symbol"/>
              </a:rPr>
              <a:t>, </a:t>
            </a:r>
            <a:r>
              <a:rPr lang="en-GB" sz="1600" i="1" dirty="0">
                <a:sym typeface="Symbol"/>
              </a:rPr>
              <a:t>c</a:t>
            </a:r>
            <a:r>
              <a:rPr lang="en-GB" sz="1600" dirty="0">
                <a:sym typeface="Symbol"/>
              </a:rPr>
              <a:t></a:t>
            </a:r>
            <a:r>
              <a:rPr lang="en-GB" sz="1600" dirty="0"/>
              <a:t> </a:t>
            </a:r>
            <a:r>
              <a:rPr lang="en-GB" sz="1600" dirty="0">
                <a:sym typeface="Symbol"/>
              </a:rPr>
              <a:t>) = </a:t>
            </a:r>
            <a:r>
              <a:rPr lang="en-GB" sz="1600" dirty="0" smtClean="0">
                <a:sym typeface="Symbol"/>
              </a:rPr>
              <a:t>4.4, i.e. reversed ranking</a:t>
            </a:r>
          </a:p>
          <a:p>
            <a:pPr lvl="1"/>
            <a:r>
              <a:rPr lang="en-GB" sz="1600" dirty="0" err="1" smtClean="0">
                <a:sym typeface="Symbol"/>
              </a:rPr>
              <a:t>Allinson</a:t>
            </a:r>
            <a:r>
              <a:rPr lang="en-GB" sz="1600" dirty="0" smtClean="0">
                <a:sym typeface="Symbol"/>
              </a:rPr>
              <a:t> &amp; Foster (2004) have a real world example using self-assessed health data</a:t>
            </a:r>
          </a:p>
          <a:p>
            <a:pPr marL="342900" lvl="1">
              <a:buSzTx/>
            </a:pPr>
            <a:r>
              <a:rPr lang="en-GB" sz="2000" dirty="0"/>
              <a:t>Potential objection: scales for Life Satisfaction variables are sufficiently familiar that they do have intrinsic meaning </a:t>
            </a:r>
            <a:r>
              <a:rPr lang="en-GB" sz="2000" dirty="0" smtClean="0"/>
              <a:t>[?]</a:t>
            </a:r>
            <a:endParaRPr lang="en-GB" sz="2000" dirty="0"/>
          </a:p>
          <a:p>
            <a:pPr marL="57150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6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well-being: </a:t>
            </a:r>
            <a:r>
              <a:rPr lang="en-GB" dirty="0" smtClean="0"/>
              <a:t>proportions with low and very high SWB levels (UK)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Note: </a:t>
            </a:r>
            <a:r>
              <a:rPr lang="en-GB" sz="1400" dirty="0"/>
              <a:t>“Poor” well-being refers to those providing life satisfaction, worthwhile, and happiness ratings of 0 to 4 </a:t>
            </a:r>
            <a:r>
              <a:rPr lang="en-GB" sz="1400" dirty="0" smtClean="0"/>
              <a:t>on an </a:t>
            </a:r>
            <a:r>
              <a:rPr lang="en-GB" sz="1400" dirty="0"/>
              <a:t>11-point scale, and anxiety ratings of 6 to 10</a:t>
            </a:r>
            <a:r>
              <a:rPr lang="en-GB" sz="1400" dirty="0" smtClean="0"/>
              <a:t>. </a:t>
            </a:r>
            <a:r>
              <a:rPr lang="en-GB" sz="1400" dirty="0"/>
              <a:t>'Very good' well-being refers to those providing a rating of 0-1 for anxiety and 9-10 for happiness, </a:t>
            </a:r>
            <a:r>
              <a:rPr lang="en-GB" sz="1400" dirty="0" smtClean="0"/>
              <a:t>life satisfaction </a:t>
            </a:r>
            <a:r>
              <a:rPr lang="en-GB" sz="1400" dirty="0"/>
              <a:t>and worthwhile.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Source: ONS, </a:t>
            </a:r>
            <a:r>
              <a:rPr lang="en-GB" sz="1400" dirty="0" smtClean="0">
                <a:solidFill>
                  <a:srgbClr val="000000"/>
                </a:solidFill>
                <a:hlinkClick r:id="rId3"/>
              </a:rPr>
              <a:t>Personal </a:t>
            </a:r>
            <a:r>
              <a:rPr lang="en-GB" sz="1400" dirty="0">
                <a:solidFill>
                  <a:srgbClr val="000000"/>
                </a:solidFill>
                <a:hlinkClick r:id="rId3"/>
              </a:rPr>
              <a:t>Well-being in the UK, July 2017 to June 2018</a:t>
            </a:r>
            <a:r>
              <a:rPr lang="en-GB" sz="1400" dirty="0">
                <a:solidFill>
                  <a:srgbClr val="000000"/>
                </a:solidFill>
              </a:rPr>
              <a:t>, </a:t>
            </a:r>
            <a:r>
              <a:rPr lang="en-GB" sz="1400" dirty="0" smtClean="0">
                <a:solidFill>
                  <a:srgbClr val="000000"/>
                </a:solidFill>
              </a:rPr>
              <a:t>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392143" cy="306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246194" cy="299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576064"/>
          </a:xfrm>
        </p:spPr>
        <p:txBody>
          <a:bodyPr/>
          <a:lstStyle/>
          <a:p>
            <a:r>
              <a:rPr lang="en-GB" dirty="0" smtClean="0"/>
              <a:t>Outline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920880" cy="54726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Introduction to the analysis of ordinal measures of personal subjective well-being (SWB):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Some preliminaries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Benchmark: methods for comparing distributions of </a:t>
            </a:r>
            <a:r>
              <a:rPr lang="en-GB" i="1" dirty="0" smtClean="0"/>
              <a:t>income</a:t>
            </a:r>
            <a:r>
              <a:rPr lang="en-GB" dirty="0" smtClean="0"/>
              <a:t> to assess whether we are ‘better off’</a:t>
            </a:r>
          </a:p>
          <a:p>
            <a:pPr lvl="1"/>
            <a:r>
              <a:rPr lang="en-GB" sz="2000" dirty="0" smtClean="0"/>
              <a:t>Levels (and % of people with low, high values); inequality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An analogous ‘toolbox’ for comparing </a:t>
            </a:r>
            <a:r>
              <a:rPr lang="en-GB" i="1" dirty="0" smtClean="0"/>
              <a:t>SWB</a:t>
            </a:r>
            <a:r>
              <a:rPr lang="en-GB" dirty="0" smtClean="0"/>
              <a:t> distributions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Empirical </a:t>
            </a:r>
            <a:r>
              <a:rPr lang="en-GB" dirty="0"/>
              <a:t>illustrations </a:t>
            </a:r>
            <a:r>
              <a:rPr lang="en-GB" dirty="0" smtClean="0"/>
              <a:t>using data about NZ from the </a:t>
            </a:r>
            <a:r>
              <a:rPr lang="en-GB" dirty="0"/>
              <a:t>World Values </a:t>
            </a:r>
            <a:r>
              <a:rPr lang="en-GB" dirty="0" smtClean="0"/>
              <a:t>Survey (WVS)</a:t>
            </a:r>
          </a:p>
          <a:p>
            <a:pPr lvl="1"/>
            <a:r>
              <a:rPr lang="en-GB" sz="2000" dirty="0"/>
              <a:t>Life satisfaction (‘LS’)</a:t>
            </a:r>
          </a:p>
          <a:p>
            <a:pPr lvl="1"/>
            <a:r>
              <a:rPr lang="en-GB" sz="2000" dirty="0"/>
              <a:t>Self-assessed health status (‘health’)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Lessons to be drawn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918648" cy="792088"/>
          </a:xfrm>
        </p:spPr>
        <p:txBody>
          <a:bodyPr/>
          <a:lstStyle/>
          <a:p>
            <a:r>
              <a:rPr lang="en-GB" sz="3200" dirty="0" smtClean="0"/>
              <a:t>Distributional orderings based on comparisons of CDFs are robust to changes in the scale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920880" cy="4968552"/>
          </a:xfrm>
        </p:spPr>
        <p:txBody>
          <a:bodyPr/>
          <a:lstStyle/>
          <a:p>
            <a:r>
              <a:rPr lang="en-GB" dirty="0" smtClean="0"/>
              <a:t>The ONS’s charts of trends in the fraction of people with ‘poor’ (or with ‘very good’) SWB are based on comparisons of points on the CDFs</a:t>
            </a:r>
          </a:p>
          <a:p>
            <a:r>
              <a:rPr lang="en-GB" dirty="0" smtClean="0"/>
              <a:t>If the distribution for Year 1 has a smaller (larger) fraction of people with ‘poor’ SWB than does the distribution for Year 2, changing the scale does not change the result</a:t>
            </a:r>
          </a:p>
          <a:p>
            <a:pPr lvl="1"/>
            <a:r>
              <a:rPr lang="en-GB" dirty="0" smtClean="0"/>
              <a:t>Scale [0,1,2,3,</a:t>
            </a:r>
            <a:r>
              <a:rPr lang="en-GB" b="1" dirty="0" smtClean="0"/>
              <a:t>4</a:t>
            </a:r>
            <a:r>
              <a:rPr lang="en-GB" dirty="0" smtClean="0"/>
              <a:t>,5,6,7,8,9,10] with ‘poor threshold ‘4’ and scale [-5,-4,-3,-2,</a:t>
            </a:r>
            <a:r>
              <a:rPr lang="en-GB" b="1" dirty="0" smtClean="0"/>
              <a:t>-1</a:t>
            </a:r>
            <a:r>
              <a:rPr lang="en-GB" dirty="0" smtClean="0"/>
              <a:t>,0,1,2,3,4,5] </a:t>
            </a:r>
            <a:r>
              <a:rPr lang="en-GB" dirty="0"/>
              <a:t>with ‘poor threshold </a:t>
            </a:r>
            <a:r>
              <a:rPr lang="en-GB" dirty="0" smtClean="0"/>
              <a:t>‘-1’ would provide same fractions for the distributions in Years 1 and 2</a:t>
            </a:r>
          </a:p>
          <a:p>
            <a:r>
              <a:rPr lang="en-GB" dirty="0" smtClean="0"/>
              <a:t>Hence strong case for placing comparisons of CDFs at heart of analysis of ordinal data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8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504056"/>
          </a:xfrm>
        </p:spPr>
        <p:txBody>
          <a:bodyPr/>
          <a:lstStyle/>
          <a:p>
            <a:r>
              <a:rPr lang="en-GB" dirty="0"/>
              <a:t>Tracking well-being: </a:t>
            </a:r>
            <a:r>
              <a:rPr lang="en-GB" dirty="0" smtClean="0"/>
              <a:t>inequality over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920880" cy="5616624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Note: “inequality” is measured using the standard deviation of the SWB score</a:t>
            </a:r>
          </a:p>
          <a:p>
            <a:pPr marL="0" indent="0">
              <a:buNone/>
            </a:pPr>
            <a:r>
              <a:rPr lang="en-GB" sz="1600" dirty="0" smtClean="0"/>
              <a:t>Source: </a:t>
            </a:r>
            <a:r>
              <a:rPr lang="en-GB" sz="1600" dirty="0" err="1" smtClean="0"/>
              <a:t>Helliwell</a:t>
            </a:r>
            <a:r>
              <a:rPr lang="en-GB" sz="1600" dirty="0" smtClean="0"/>
              <a:t>, Layard, and Sachs (</a:t>
            </a:r>
            <a:r>
              <a:rPr lang="en-GB" sz="1600" dirty="0" err="1" smtClean="0"/>
              <a:t>eds</a:t>
            </a:r>
            <a:r>
              <a:rPr lang="en-GB" sz="1600" dirty="0" smtClean="0"/>
              <a:t>), </a:t>
            </a:r>
            <a:r>
              <a:rPr lang="en-GB" sz="1600" dirty="0">
                <a:hlinkClick r:id="rId3"/>
              </a:rPr>
              <a:t>World Happiness Report 2019</a:t>
            </a:r>
            <a:r>
              <a:rPr lang="en-GB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693721" cy="497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inequality indices should not be applied to ordinal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Bounded scale means that secular increases in SWB mechanically reduce the standard deviation (SD) </a:t>
            </a:r>
          </a:p>
          <a:p>
            <a:pPr lvl="1"/>
            <a:r>
              <a:rPr lang="en-GB" sz="2000" dirty="0" smtClean="0"/>
              <a:t>Two distributions with quite different tails may (wrongly) get attributed with the same inequality</a:t>
            </a:r>
          </a:p>
          <a:p>
            <a:r>
              <a:rPr lang="en-GB" sz="2400" dirty="0" smtClean="0"/>
              <a:t>Inequality orderings based on the SD and other ‘absolute’ measures (e.g. absolute Gini) don’t change if each scale value is changed by the same amount, e.g. if </a:t>
            </a:r>
            <a:r>
              <a:rPr lang="en-GB" sz="2400" i="1" dirty="0" smtClean="0">
                <a:solidFill>
                  <a:srgbClr val="000000"/>
                </a:solidFill>
              </a:rPr>
              <a:t>c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= [</a:t>
            </a:r>
            <a:r>
              <a:rPr lang="en-GB" sz="2400" dirty="0" smtClean="0">
                <a:solidFill>
                  <a:srgbClr val="000000"/>
                </a:solidFill>
              </a:rPr>
              <a:t>1,2,3] </a:t>
            </a:r>
            <a:r>
              <a:rPr lang="en-GB" sz="2400" dirty="0" smtClean="0">
                <a:solidFill>
                  <a:srgbClr val="000000"/>
                </a:solidFill>
                <a:sym typeface="Symbol"/>
              </a:rPr>
              <a:t> </a:t>
            </a:r>
            <a:r>
              <a:rPr lang="en-GB" sz="2400" i="1" dirty="0"/>
              <a:t>c</a:t>
            </a:r>
            <a:r>
              <a:rPr lang="en-GB" sz="2400" dirty="0">
                <a:sym typeface="Symbol"/>
              </a:rPr>
              <a:t></a:t>
            </a:r>
            <a:r>
              <a:rPr lang="en-GB" sz="2400" dirty="0"/>
              <a:t> = </a:t>
            </a:r>
            <a:r>
              <a:rPr lang="en-GB" sz="2400" dirty="0" smtClean="0"/>
              <a:t>[</a:t>
            </a:r>
            <a:r>
              <a:rPr lang="en-GB" sz="2400" dirty="0"/>
              <a:t>3</a:t>
            </a:r>
            <a:r>
              <a:rPr lang="en-GB" sz="2400" dirty="0" smtClean="0"/>
              <a:t>,4,5]. But why this transformation only – why rule out others?</a:t>
            </a:r>
          </a:p>
          <a:p>
            <a:r>
              <a:rPr lang="en-GB" sz="2400" dirty="0" smtClean="0"/>
              <a:t>Inequality orderings based on standard relative measures (as earlier) are not robust because the indices depend on ratios of incomes to the mean, and the mean is not order-preserving with changes to the scale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576064"/>
          </a:xfrm>
        </p:spPr>
        <p:txBody>
          <a:bodyPr/>
          <a:lstStyle/>
          <a:p>
            <a:r>
              <a:rPr lang="en-GB" dirty="0" smtClean="0"/>
              <a:t>Inequality and ordinal </a:t>
            </a:r>
            <a:r>
              <a:rPr lang="en-GB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54006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Fundamental questions to be addressed: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What is the ‘perfect equality’ benchmark?</a:t>
            </a:r>
          </a:p>
          <a:p>
            <a:pPr lvl="1"/>
            <a:r>
              <a:rPr lang="en-GB" sz="1800" dirty="0" smtClean="0"/>
              <a:t>Everyone gives the same response (all in same category)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Dispersion in ‘location’ relative to what reference </a:t>
            </a:r>
            <a:r>
              <a:rPr lang="en-GB" sz="2000" dirty="0" smtClean="0"/>
              <a:t>point?</a:t>
            </a:r>
          </a:p>
          <a:p>
            <a:pPr marL="914400" lvl="1" indent="-514350"/>
            <a:r>
              <a:rPr lang="en-GB" sz="1800" dirty="0"/>
              <a:t>N</a:t>
            </a:r>
            <a:r>
              <a:rPr lang="en-GB" sz="1800" dirty="0" smtClean="0"/>
              <a:t>ot </a:t>
            </a:r>
            <a:r>
              <a:rPr lang="en-GB" sz="1800" dirty="0"/>
              <a:t>the </a:t>
            </a:r>
            <a:r>
              <a:rPr lang="en-GB" sz="1800" dirty="0" smtClean="0"/>
              <a:t>mean!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What is the ‘perfect inequality’ benchmark?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‘More unequal’ is characterised how?</a:t>
            </a:r>
          </a:p>
          <a:p>
            <a:pPr lvl="1"/>
            <a:r>
              <a:rPr lang="en-GB" sz="1800" dirty="0" smtClean="0"/>
              <a:t>Cf. mean-preserving spread in traditional (Lorenz-based) approach</a:t>
            </a:r>
          </a:p>
          <a:p>
            <a:r>
              <a:rPr lang="en-GB" sz="2000" dirty="0" smtClean="0"/>
              <a:t>Issues 2–4 not fully resolved yet</a:t>
            </a:r>
            <a:endParaRPr lang="en-GB" sz="2000" dirty="0"/>
          </a:p>
          <a:p>
            <a:r>
              <a:rPr lang="en-GB" sz="2000" dirty="0" smtClean="0"/>
              <a:t>Dominant approach among economists to date is to: take the median as the reference point; interpret ‘more unequal’ as greater dispersion around the median; and thence interpret ‘perfect inequality’ benchmark as being when half the responses are in lowest category and half in the highest</a:t>
            </a:r>
          </a:p>
          <a:p>
            <a:pPr lvl="1"/>
            <a:r>
              <a:rPr lang="en-GB" sz="1600" dirty="0" smtClean="0"/>
              <a:t>NB strictly speaking, given the perfect inequality benchmark, this approach summarises </a:t>
            </a:r>
            <a:r>
              <a:rPr lang="en-GB" sz="1600" i="1" dirty="0" smtClean="0"/>
              <a:t>polarisation</a:t>
            </a:r>
            <a:r>
              <a:rPr lang="en-GB" sz="1600" dirty="0" smtClean="0"/>
              <a:t>, rather than inequality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8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Median-based approaches to inequality of ordinal data (Allison &amp; Foster, </a:t>
            </a:r>
            <a:r>
              <a:rPr lang="en-GB" sz="3200" i="1" dirty="0" smtClean="0"/>
              <a:t>JHE</a:t>
            </a:r>
            <a:r>
              <a:rPr lang="en-GB" sz="3200" dirty="0" smtClean="0"/>
              <a:t> 2004)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2" cy="4752528"/>
          </a:xfrm>
        </p:spPr>
        <p:txBody>
          <a:bodyPr/>
          <a:lstStyle/>
          <a:p>
            <a:r>
              <a:rPr lang="en-GB" dirty="0" smtClean="0"/>
              <a:t>Relative position of the median doesn’t change if the scale changes</a:t>
            </a:r>
          </a:p>
          <a:p>
            <a:r>
              <a:rPr lang="en-GB" dirty="0" smtClean="0"/>
              <a:t>Inequality as ‘greater spread away from the median’: </a:t>
            </a:r>
            <a:r>
              <a:rPr lang="en-GB" dirty="0" err="1" smtClean="0"/>
              <a:t>Allinson</a:t>
            </a:r>
            <a:r>
              <a:rPr lang="en-GB" dirty="0" smtClean="0"/>
              <a:t> &amp; Foster’s </a:t>
            </a:r>
            <a:r>
              <a:rPr lang="en-GB" b="1" dirty="0" smtClean="0"/>
              <a:t>S-dominance</a:t>
            </a:r>
            <a:r>
              <a:rPr lang="en-GB" dirty="0" smtClean="0"/>
              <a:t> concept</a:t>
            </a:r>
          </a:p>
          <a:p>
            <a:pPr lvl="1"/>
            <a:r>
              <a:rPr lang="en-GB" dirty="0" smtClean="0"/>
              <a:t>Given two distributions </a:t>
            </a:r>
            <a:r>
              <a:rPr lang="en-GB" i="1" dirty="0" smtClean="0"/>
              <a:t>x</a:t>
            </a:r>
            <a:r>
              <a:rPr lang="en-GB" dirty="0" smtClean="0"/>
              <a:t> and </a:t>
            </a:r>
            <a:r>
              <a:rPr lang="en-GB" i="1" dirty="0" smtClean="0"/>
              <a:t>y</a:t>
            </a:r>
            <a:r>
              <a:rPr lang="en-GB" dirty="0" smtClean="0"/>
              <a:t>, </a:t>
            </a:r>
            <a:r>
              <a:rPr lang="en-GB" b="1" i="1" dirty="0" smtClean="0"/>
              <a:t>x</a:t>
            </a:r>
            <a:r>
              <a:rPr lang="en-GB" b="1" dirty="0" smtClean="0"/>
              <a:t> has greater spread than </a:t>
            </a:r>
            <a:r>
              <a:rPr lang="en-GB" b="1" i="1" dirty="0" smtClean="0"/>
              <a:t>y</a:t>
            </a:r>
            <a:r>
              <a:rPr lang="en-GB" b="1" dirty="0"/>
              <a:t> </a:t>
            </a:r>
            <a:r>
              <a:rPr lang="en-GB" b="1" dirty="0" smtClean="0"/>
              <a:t>if</a:t>
            </a:r>
            <a:r>
              <a:rPr lang="en-GB" dirty="0" smtClean="0"/>
              <a:t>: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GB" dirty="0" smtClean="0"/>
              <a:t>Distributions </a:t>
            </a:r>
            <a:r>
              <a:rPr lang="en-GB" i="1" dirty="0" smtClean="0"/>
              <a:t>x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i="1" dirty="0" smtClean="0"/>
              <a:t>y</a:t>
            </a:r>
            <a:r>
              <a:rPr lang="en-GB" dirty="0" smtClean="0"/>
              <a:t> have the same median </a:t>
            </a:r>
            <a:r>
              <a:rPr lang="en-GB" i="1" dirty="0" smtClean="0"/>
              <a:t>m</a:t>
            </a:r>
            <a:r>
              <a:rPr lang="en-GB" dirty="0" smtClean="0"/>
              <a:t>; and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GB" dirty="0" smtClean="0"/>
              <a:t>for all categories </a:t>
            </a:r>
            <a:r>
              <a:rPr lang="en-GB" i="1" dirty="0" smtClean="0"/>
              <a:t>k</a:t>
            </a:r>
            <a:r>
              <a:rPr lang="en-GB" dirty="0" smtClean="0"/>
              <a:t> &lt; </a:t>
            </a:r>
            <a:r>
              <a:rPr lang="en-GB" i="1" dirty="0" smtClean="0"/>
              <a:t>m</a:t>
            </a:r>
            <a:r>
              <a:rPr lang="en-GB" dirty="0" smtClean="0"/>
              <a:t>, cumulative population share of lowest </a:t>
            </a:r>
            <a:r>
              <a:rPr lang="en-GB" i="1" dirty="0" smtClean="0"/>
              <a:t>k</a:t>
            </a:r>
            <a:r>
              <a:rPr lang="en-GB" dirty="0" smtClean="0"/>
              <a:t> categories of </a:t>
            </a:r>
            <a:r>
              <a:rPr lang="en-GB" i="1" dirty="0" smtClean="0"/>
              <a:t>x </a:t>
            </a:r>
            <a:r>
              <a:rPr lang="en-GB" dirty="0" smtClean="0">
                <a:sym typeface="Symbol"/>
              </a:rPr>
              <a:t> </a:t>
            </a:r>
            <a:r>
              <a:rPr lang="en-GB" dirty="0"/>
              <a:t>cumulative population share of lowest </a:t>
            </a:r>
            <a:r>
              <a:rPr lang="en-GB" i="1" dirty="0"/>
              <a:t>k</a:t>
            </a:r>
            <a:r>
              <a:rPr lang="en-GB" dirty="0"/>
              <a:t> categories of </a:t>
            </a:r>
            <a:r>
              <a:rPr lang="en-GB" i="1" dirty="0" smtClean="0"/>
              <a:t>y</a:t>
            </a:r>
            <a:r>
              <a:rPr lang="en-GB" dirty="0" smtClean="0"/>
              <a:t>; </a:t>
            </a:r>
            <a:r>
              <a:rPr lang="en-GB" dirty="0"/>
              <a:t>and </a:t>
            </a:r>
            <a:endParaRPr lang="en-GB" dirty="0" smtClean="0"/>
          </a:p>
          <a:p>
            <a:pPr marL="1257300" lvl="2" indent="-342900">
              <a:buFont typeface="+mj-lt"/>
              <a:buAutoNum type="alphaLcPeriod"/>
            </a:pPr>
            <a:r>
              <a:rPr lang="en-GB" dirty="0" smtClean="0"/>
              <a:t>for </a:t>
            </a:r>
            <a:r>
              <a:rPr lang="en-GB" dirty="0"/>
              <a:t>all categories </a:t>
            </a:r>
            <a:r>
              <a:rPr lang="en-GB" i="1" dirty="0"/>
              <a:t>k</a:t>
            </a:r>
            <a:r>
              <a:rPr lang="en-GB" dirty="0"/>
              <a:t> </a:t>
            </a:r>
            <a:r>
              <a:rPr lang="en-GB" dirty="0">
                <a:sym typeface="Symbol"/>
              </a:rPr>
              <a:t></a:t>
            </a:r>
            <a:r>
              <a:rPr lang="en-GB" dirty="0" smtClean="0"/>
              <a:t> </a:t>
            </a:r>
            <a:r>
              <a:rPr lang="en-GB" i="1" dirty="0"/>
              <a:t>m</a:t>
            </a:r>
            <a:r>
              <a:rPr lang="en-GB" dirty="0"/>
              <a:t>, cumulative population share of lowest </a:t>
            </a:r>
            <a:r>
              <a:rPr lang="en-GB" i="1" dirty="0"/>
              <a:t>k</a:t>
            </a:r>
            <a:r>
              <a:rPr lang="en-GB" dirty="0"/>
              <a:t> categories of </a:t>
            </a:r>
            <a:r>
              <a:rPr lang="en-GB" i="1" dirty="0"/>
              <a:t>x </a:t>
            </a:r>
            <a:r>
              <a:rPr lang="en-GB" dirty="0" smtClean="0">
                <a:sym typeface="Symbol"/>
              </a:rPr>
              <a:t> </a:t>
            </a:r>
            <a:r>
              <a:rPr lang="en-GB" dirty="0"/>
              <a:t>cumulative population share of lowest </a:t>
            </a:r>
            <a:r>
              <a:rPr lang="en-GB" i="1" dirty="0"/>
              <a:t>k</a:t>
            </a:r>
            <a:r>
              <a:rPr lang="en-GB" dirty="0"/>
              <a:t> categories of </a:t>
            </a:r>
            <a:r>
              <a:rPr lang="en-GB" i="1" dirty="0" smtClean="0"/>
              <a:t>y</a:t>
            </a:r>
            <a:endParaRPr lang="en-GB" dirty="0"/>
          </a:p>
          <a:p>
            <a:pPr lvl="1"/>
            <a:r>
              <a:rPr lang="en-GB" dirty="0" smtClean="0"/>
              <a:t>See over for graph contrasting S-dominance with F-dominance</a:t>
            </a:r>
          </a:p>
          <a:p>
            <a:pPr lvl="2"/>
            <a:r>
              <a:rPr lang="en-GB" dirty="0" smtClean="0"/>
              <a:t>‘F-dominance’: when CDFs don’t intersect (and ordering of means robust to scale)</a:t>
            </a:r>
          </a:p>
          <a:p>
            <a:pPr lvl="1"/>
            <a:r>
              <a:rPr lang="en-GB" dirty="0"/>
              <a:t>Cf. </a:t>
            </a:r>
            <a:r>
              <a:rPr lang="en-GB" dirty="0" smtClean="0"/>
              <a:t>Lorenz-dominance: ‘greater spread away from the mean’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7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936104"/>
          </a:xfrm>
        </p:spPr>
        <p:txBody>
          <a:bodyPr/>
          <a:lstStyle/>
          <a:p>
            <a:r>
              <a:rPr lang="en-GB" sz="3200" dirty="0" smtClean="0"/>
              <a:t>Median-based approaches to inequality of ordinal data (Allison &amp; Foster, </a:t>
            </a:r>
            <a:r>
              <a:rPr lang="en-GB" sz="3200" i="1" dirty="0" smtClean="0"/>
              <a:t>JHE </a:t>
            </a:r>
            <a:r>
              <a:rPr lang="en-GB" sz="3200" dirty="0" smtClean="0"/>
              <a:t> 2004)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941168"/>
            <a:ext cx="7920880" cy="1440160"/>
          </a:xfrm>
        </p:spPr>
        <p:txBody>
          <a:bodyPr/>
          <a:lstStyle/>
          <a:p>
            <a:r>
              <a:rPr lang="en-GB" sz="2400" b="1" dirty="0"/>
              <a:t>Distribution </a:t>
            </a:r>
            <a:r>
              <a:rPr lang="en-GB" sz="2400" b="1" i="1" dirty="0"/>
              <a:t>x </a:t>
            </a:r>
            <a:r>
              <a:rPr lang="en-GB" sz="2400" b="1" dirty="0"/>
              <a:t>has </a:t>
            </a:r>
            <a:r>
              <a:rPr lang="en-GB" sz="2400" b="1" dirty="0" smtClean="0"/>
              <a:t>greater</a:t>
            </a:r>
            <a:r>
              <a:rPr lang="en-GB" sz="2400" b="1" dirty="0" smtClean="0"/>
              <a:t> </a:t>
            </a:r>
            <a:r>
              <a:rPr lang="en-GB" sz="2400" b="1" dirty="0"/>
              <a:t>inequality than </a:t>
            </a:r>
            <a:r>
              <a:rPr lang="en-GB" sz="2400" b="1" i="1" dirty="0" smtClean="0"/>
              <a:t>y</a:t>
            </a:r>
            <a:r>
              <a:rPr lang="en-GB" sz="2400" dirty="0" smtClean="0"/>
              <a:t>: CDF(</a:t>
            </a:r>
            <a:r>
              <a:rPr lang="en-GB" sz="2400" i="1" dirty="0" smtClean="0"/>
              <a:t>x</a:t>
            </a:r>
            <a:r>
              <a:rPr lang="en-GB" sz="2400" dirty="0" smtClean="0"/>
              <a:t>) </a:t>
            </a:r>
            <a:r>
              <a:rPr lang="en-GB" sz="2400" dirty="0" smtClean="0">
                <a:sym typeface="Symbol"/>
              </a:rPr>
              <a:t> CDF(</a:t>
            </a:r>
            <a:r>
              <a:rPr lang="en-GB" sz="2400" i="1" dirty="0" smtClean="0">
                <a:sym typeface="Symbol"/>
              </a:rPr>
              <a:t>y</a:t>
            </a:r>
            <a:r>
              <a:rPr lang="en-GB" sz="2400" dirty="0" smtClean="0">
                <a:sym typeface="Symbol"/>
              </a:rPr>
              <a:t>) below the median category, and </a:t>
            </a:r>
            <a:r>
              <a:rPr lang="en-GB" sz="2400" dirty="0"/>
              <a:t>CDF(</a:t>
            </a:r>
            <a:r>
              <a:rPr lang="en-GB" sz="2400" i="1" dirty="0"/>
              <a:t>x</a:t>
            </a:r>
            <a:r>
              <a:rPr lang="en-GB" sz="2400" dirty="0"/>
              <a:t>) </a:t>
            </a:r>
            <a:r>
              <a:rPr lang="en-GB" sz="2400" dirty="0" smtClean="0">
                <a:sym typeface="Symbol"/>
              </a:rPr>
              <a:t> </a:t>
            </a:r>
            <a:r>
              <a:rPr lang="en-GB" sz="2400" dirty="0">
                <a:sym typeface="Symbol"/>
              </a:rPr>
              <a:t>CDF(</a:t>
            </a:r>
            <a:r>
              <a:rPr lang="en-GB" sz="2400" i="1" dirty="0">
                <a:sym typeface="Symbol"/>
              </a:rPr>
              <a:t>y</a:t>
            </a:r>
            <a:r>
              <a:rPr lang="en-GB" sz="2400" dirty="0" smtClean="0">
                <a:sym typeface="Symbol"/>
              </a:rPr>
              <a:t>) at median category and above (and common median)</a:t>
            </a:r>
          </a:p>
          <a:p>
            <a:pPr lvl="1"/>
            <a:r>
              <a:rPr lang="en-GB" sz="2000" dirty="0"/>
              <a:t>more of </a:t>
            </a:r>
            <a:r>
              <a:rPr lang="en-GB" sz="2000" dirty="0" smtClean="0"/>
              <a:t>mass</a:t>
            </a:r>
            <a:r>
              <a:rPr lang="en-GB" sz="2000" b="1" dirty="0" smtClean="0"/>
              <a:t> </a:t>
            </a:r>
            <a:r>
              <a:rPr lang="en-GB" sz="2000" dirty="0" smtClean="0"/>
              <a:t>is </a:t>
            </a:r>
            <a:r>
              <a:rPr lang="en-GB" sz="2000" dirty="0"/>
              <a:t>concentrated in the extremes, unambiguously further away from the </a:t>
            </a:r>
            <a:r>
              <a:rPr lang="en-GB" sz="2000" dirty="0" smtClean="0"/>
              <a:t>median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140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Inequality (polarisation) indices consistent with the median-based approach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824536"/>
          </a:xfrm>
        </p:spPr>
        <p:txBody>
          <a:bodyPr/>
          <a:lstStyle/>
          <a:p>
            <a:r>
              <a:rPr lang="en-GB" sz="2400" b="1" dirty="0" smtClean="0"/>
              <a:t>Allison-Foster</a:t>
            </a:r>
            <a:r>
              <a:rPr lang="en-GB" sz="2400" dirty="0" smtClean="0"/>
              <a:t> (2004) and </a:t>
            </a:r>
            <a:r>
              <a:rPr lang="en-GB" sz="2400" b="1" dirty="0" smtClean="0"/>
              <a:t>Dutta-Foster</a:t>
            </a:r>
            <a:r>
              <a:rPr lang="en-GB" sz="2400" dirty="0" smtClean="0"/>
              <a:t> (</a:t>
            </a:r>
            <a:r>
              <a:rPr lang="en-GB" sz="2400" i="1" dirty="0" smtClean="0"/>
              <a:t>RIW</a:t>
            </a:r>
            <a:r>
              <a:rPr lang="en-GB" sz="2400" dirty="0" smtClean="0"/>
              <a:t>, 2013): mean level of SWB above the median </a:t>
            </a:r>
            <a:r>
              <a:rPr lang="en-GB" sz="2400" i="1" dirty="0" smtClean="0"/>
              <a:t>minus</a:t>
            </a:r>
            <a:r>
              <a:rPr lang="en-GB" sz="2400" dirty="0" smtClean="0"/>
              <a:t> mean level of SWB below the median</a:t>
            </a:r>
          </a:p>
          <a:p>
            <a:pPr lvl="1"/>
            <a:r>
              <a:rPr lang="en-GB" sz="2000" dirty="0" smtClean="0"/>
              <a:t>Scale-dependent but ‘gap’ idea is easily grasped</a:t>
            </a:r>
          </a:p>
          <a:p>
            <a:r>
              <a:rPr lang="en-GB" sz="2400" b="1" dirty="0" err="1" smtClean="0"/>
              <a:t>Abul</a:t>
            </a:r>
            <a:r>
              <a:rPr lang="en-GB" sz="2400" b="1" dirty="0" smtClean="0"/>
              <a:t> Naga &amp; </a:t>
            </a:r>
            <a:r>
              <a:rPr lang="en-GB" sz="2400" b="1" dirty="0" err="1" smtClean="0"/>
              <a:t>Yalcin</a:t>
            </a:r>
            <a:r>
              <a:rPr lang="en-GB" sz="2400" b="1" dirty="0" smtClean="0"/>
              <a:t> </a:t>
            </a:r>
            <a:r>
              <a:rPr lang="en-GB" sz="2400" dirty="0" smtClean="0"/>
              <a:t>(</a:t>
            </a:r>
            <a:r>
              <a:rPr lang="en-GB" sz="2400" i="1" dirty="0" smtClean="0"/>
              <a:t>JHE</a:t>
            </a:r>
            <a:r>
              <a:rPr lang="en-GB" sz="2400" dirty="0" smtClean="0"/>
              <a:t>,</a:t>
            </a:r>
            <a:r>
              <a:rPr lang="en-GB" sz="2400" i="1" dirty="0" smtClean="0"/>
              <a:t> </a:t>
            </a:r>
            <a:r>
              <a:rPr lang="en-GB" sz="2400" dirty="0" smtClean="0"/>
              <a:t>2008): weighted difference between the proportion of people in the lower and upper halves of the distribution</a:t>
            </a:r>
          </a:p>
          <a:p>
            <a:pPr lvl="1"/>
            <a:r>
              <a:rPr lang="en-GB" sz="2000" dirty="0" smtClean="0"/>
              <a:t>Scale-independent, and ranges between 0 (equality) and 1 (complete polarisation)</a:t>
            </a:r>
          </a:p>
          <a:p>
            <a:pPr lvl="1"/>
            <a:r>
              <a:rPr lang="en-GB" sz="2000" dirty="0" smtClean="0"/>
              <a:t>Choice of parameters (</a:t>
            </a:r>
            <a:r>
              <a:rPr lang="en-GB" sz="2000" dirty="0" smtClean="0">
                <a:sym typeface="Symbol"/>
              </a:rPr>
              <a:t>, ) affects weight given to top and bottom halves (more to bottom if     1)</a:t>
            </a:r>
          </a:p>
          <a:p>
            <a:pPr lvl="2"/>
            <a:r>
              <a:rPr lang="en-GB" sz="1400" dirty="0" smtClean="0">
                <a:sym typeface="Symbol"/>
              </a:rPr>
              <a:t>I use  = 1,  = 4 in examples shown later</a:t>
            </a:r>
          </a:p>
          <a:p>
            <a:r>
              <a:rPr lang="en-GB" dirty="0" smtClean="0">
                <a:sym typeface="Symbol"/>
              </a:rPr>
              <a:t>And many other indices, including </a:t>
            </a:r>
            <a:r>
              <a:rPr lang="en-GB" dirty="0">
                <a:sym typeface="Symbol"/>
              </a:rPr>
              <a:t>by </a:t>
            </a:r>
            <a:r>
              <a:rPr lang="en-GB" b="1" dirty="0" err="1" smtClean="0">
                <a:sym typeface="Symbol"/>
              </a:rPr>
              <a:t>Apouey</a:t>
            </a:r>
            <a:r>
              <a:rPr lang="en-GB" dirty="0" smtClean="0">
                <a:sym typeface="Symbol"/>
              </a:rPr>
              <a:t> (</a:t>
            </a:r>
            <a:r>
              <a:rPr lang="en-GB" i="1" dirty="0" smtClean="0">
                <a:sym typeface="Symbol"/>
              </a:rPr>
              <a:t>HE</a:t>
            </a:r>
            <a:r>
              <a:rPr lang="en-GB" dirty="0" smtClean="0">
                <a:sym typeface="Symbol"/>
              </a:rPr>
              <a:t>, 2007)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2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864096"/>
          </a:xfrm>
        </p:spPr>
        <p:txBody>
          <a:bodyPr/>
          <a:lstStyle/>
          <a:p>
            <a:r>
              <a:rPr lang="en-GB" sz="3200" dirty="0" smtClean="0"/>
              <a:t>A different approach: </a:t>
            </a:r>
            <a:br>
              <a:rPr lang="en-GB" sz="3200" dirty="0" smtClean="0"/>
            </a:br>
            <a:r>
              <a:rPr lang="en-GB" sz="3200" dirty="0" smtClean="0"/>
              <a:t>Cowell and Flachaire (2017)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920880" cy="5112568"/>
          </a:xfrm>
        </p:spPr>
        <p:txBody>
          <a:bodyPr/>
          <a:lstStyle/>
          <a:p>
            <a:r>
              <a:rPr lang="en-GB" sz="2000" dirty="0" smtClean="0"/>
              <a:t>An individual’s ‘status’ is summarised by the fraction of persons in the same or lower categories as him/her</a:t>
            </a:r>
          </a:p>
          <a:p>
            <a:pPr lvl="1"/>
            <a:r>
              <a:rPr lang="en-GB" sz="1800" dirty="0" smtClean="0"/>
              <a:t>This is C-F’s peer-inclusive ‘downward-looking’ definition </a:t>
            </a:r>
          </a:p>
          <a:p>
            <a:pPr lvl="2"/>
            <a:r>
              <a:rPr lang="en-GB" sz="1200" dirty="0" smtClean="0"/>
              <a:t>C-F’s ‘upward-looking’ definition not considered here</a:t>
            </a:r>
          </a:p>
          <a:p>
            <a:pPr lvl="1"/>
            <a:r>
              <a:rPr lang="en-GB" sz="1800" dirty="0" smtClean="0"/>
              <a:t>Status is defined using the empirical CDF and is independent of scale</a:t>
            </a:r>
          </a:p>
          <a:p>
            <a:r>
              <a:rPr lang="en-GB" sz="2000" dirty="0" smtClean="0"/>
              <a:t>Inequality</a:t>
            </a:r>
            <a:r>
              <a:rPr lang="en-GB" sz="2000" dirty="0"/>
              <a:t> </a:t>
            </a:r>
            <a:r>
              <a:rPr lang="en-GB" sz="2000" dirty="0" smtClean="0"/>
              <a:t>summarised by people’s ‘distances’ from a reference value, taken to be the </a:t>
            </a:r>
            <a:r>
              <a:rPr lang="en-GB" sz="2000" b="1" dirty="0" smtClean="0"/>
              <a:t>maximum</a:t>
            </a:r>
            <a:r>
              <a:rPr lang="en-GB" sz="2000" dirty="0" smtClean="0"/>
              <a:t> value of the status variable (one)</a:t>
            </a:r>
          </a:p>
          <a:p>
            <a:pPr lvl="1"/>
            <a:r>
              <a:rPr lang="en-GB" sz="1800" dirty="0" smtClean="0"/>
              <a:t>C-F argue that: (i) reference point has to be maximum if using peer-inclusive status definition; and, anyway, (ii) the median is not always well-defined for categorical data</a:t>
            </a:r>
          </a:p>
          <a:p>
            <a:pPr lvl="1"/>
            <a:r>
              <a:rPr lang="en-GB" sz="1800" dirty="0" smtClean="0"/>
              <a:t>Inequality = 0 if all have the same status (all in same category)</a:t>
            </a:r>
          </a:p>
          <a:p>
            <a:pPr lvl="1"/>
            <a:r>
              <a:rPr lang="en-GB" sz="1800" dirty="0" smtClean="0"/>
              <a:t>Perfectly polarised distribution is not necessarily the most unequal distribution; a uniform distribution may have greater inequality</a:t>
            </a:r>
          </a:p>
          <a:p>
            <a:r>
              <a:rPr lang="en-GB" sz="2000" dirty="0" smtClean="0"/>
              <a:t>C-F family of inequality indices, CF(</a:t>
            </a:r>
            <a:r>
              <a:rPr lang="en-GB" sz="2000" dirty="0" smtClean="0">
                <a:sym typeface="Symbol"/>
              </a:rPr>
              <a:t></a:t>
            </a:r>
            <a:r>
              <a:rPr lang="en-GB" sz="2000" dirty="0" smtClean="0"/>
              <a:t>) where parameter 0 &lt; </a:t>
            </a:r>
            <a:r>
              <a:rPr lang="en-GB" sz="2000" dirty="0">
                <a:sym typeface="Symbol"/>
              </a:rPr>
              <a:t> </a:t>
            </a:r>
            <a:r>
              <a:rPr lang="en-GB" sz="2000" dirty="0" smtClean="0">
                <a:sym typeface="Symbol"/>
              </a:rPr>
              <a:t>&lt; 1, plus special limiting case for  = 0</a:t>
            </a:r>
          </a:p>
          <a:p>
            <a:pPr lvl="1"/>
            <a:r>
              <a:rPr lang="en-GB" sz="1600" dirty="0" smtClean="0"/>
              <a:t>The smaller </a:t>
            </a:r>
            <a:r>
              <a:rPr lang="en-GB" sz="1600" dirty="0" smtClean="0">
                <a:sym typeface="Symbol"/>
              </a:rPr>
              <a:t> is, the more sensitive is </a:t>
            </a:r>
            <a:r>
              <a:rPr lang="en-GB" sz="1600" dirty="0" smtClean="0"/>
              <a:t>CF</a:t>
            </a:r>
            <a:r>
              <a:rPr lang="en-GB" sz="1600" dirty="0"/>
              <a:t>(</a:t>
            </a:r>
            <a:r>
              <a:rPr lang="en-GB" sz="1600" dirty="0">
                <a:sym typeface="Symbol"/>
              </a:rPr>
              <a:t></a:t>
            </a:r>
            <a:r>
              <a:rPr lang="en-GB" sz="1600" dirty="0"/>
              <a:t>) </a:t>
            </a:r>
            <a:r>
              <a:rPr lang="en-GB" sz="1600" dirty="0" smtClean="0"/>
              <a:t>to values of ‘status’ close to zero, i.e. those status values close</a:t>
            </a:r>
            <a:r>
              <a:rPr lang="en-GB" sz="1600" dirty="0" smtClean="0">
                <a:sym typeface="Symbol"/>
              </a:rPr>
              <a:t> to one</a:t>
            </a:r>
            <a:endParaRPr lang="en-GB" sz="16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4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864096"/>
          </a:xfrm>
        </p:spPr>
        <p:txBody>
          <a:bodyPr/>
          <a:lstStyle/>
          <a:p>
            <a:r>
              <a:rPr lang="en-GB" sz="3200" dirty="0" smtClean="0"/>
              <a:t>Inequality dominance results</a:t>
            </a:r>
            <a:br>
              <a:rPr lang="en-GB" sz="3200" dirty="0" smtClean="0"/>
            </a:br>
            <a:r>
              <a:rPr lang="en-GB" sz="3200" dirty="0" smtClean="0"/>
              <a:t>(non-median-based approaches)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920880" cy="4968552"/>
          </a:xfrm>
        </p:spPr>
        <p:txBody>
          <a:bodyPr/>
          <a:lstStyle/>
          <a:p>
            <a:r>
              <a:rPr lang="en-GB" sz="2000" dirty="0" smtClean="0"/>
              <a:t>Results still being developed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 smtClean="0"/>
              <a:t>Jenkins (in prep.)</a:t>
            </a:r>
            <a:r>
              <a:rPr lang="en-GB" sz="2000" dirty="0" smtClean="0"/>
              <a:t>: If the generalised Lorenz curve for ‘status’ distribution </a:t>
            </a:r>
            <a:r>
              <a:rPr lang="en-GB" sz="2000" i="1" dirty="0" smtClean="0"/>
              <a:t>A</a:t>
            </a:r>
            <a:r>
              <a:rPr lang="en-GB" sz="2000" dirty="0" smtClean="0"/>
              <a:t> is everywhere above the generalised Lorenz curve for </a:t>
            </a:r>
            <a:r>
              <a:rPr lang="en-GB" sz="2000" dirty="0"/>
              <a:t>‘status’ distribution </a:t>
            </a:r>
            <a:r>
              <a:rPr lang="en-GB" sz="2000" i="1" dirty="0" smtClean="0"/>
              <a:t>B, A </a:t>
            </a:r>
            <a:r>
              <a:rPr lang="en-GB" sz="2000" dirty="0" smtClean="0"/>
              <a:t> </a:t>
            </a:r>
            <a:r>
              <a:rPr lang="en-GB" sz="2000" dirty="0"/>
              <a:t>is </a:t>
            </a:r>
            <a:r>
              <a:rPr lang="en-GB" sz="2000" dirty="0" smtClean="0"/>
              <a:t>more equal than </a:t>
            </a:r>
            <a:r>
              <a:rPr lang="en-GB" sz="2000" i="1" dirty="0" smtClean="0"/>
              <a:t>B</a:t>
            </a:r>
            <a:r>
              <a:rPr lang="en-GB" sz="2000" dirty="0" smtClean="0"/>
              <a:t> according to all C-F inequality indices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 smtClean="0">
                <a:hlinkClick r:id="rId3"/>
              </a:rPr>
              <a:t>Gravel, </a:t>
            </a:r>
            <a:r>
              <a:rPr lang="fr-FR" sz="2000" b="1" dirty="0" err="1" smtClean="0">
                <a:hlinkClick r:id="rId3"/>
              </a:rPr>
              <a:t>Magdalou</a:t>
            </a:r>
            <a:r>
              <a:rPr lang="fr-FR" sz="2000" b="1" dirty="0" smtClean="0">
                <a:hlinkClick r:id="rId3"/>
              </a:rPr>
              <a:t> &amp; Moyes (2015)</a:t>
            </a:r>
            <a:r>
              <a:rPr lang="fr-FR" sz="2000" dirty="0" smtClean="0"/>
              <a:t>: </a:t>
            </a:r>
            <a:r>
              <a:rPr lang="fr-FR" sz="2000" dirty="0" err="1" smtClean="0"/>
              <a:t>inequality</a:t>
            </a:r>
            <a:r>
              <a:rPr lang="fr-FR" sz="2000" dirty="0" smtClean="0"/>
              <a:t> </a:t>
            </a:r>
            <a:r>
              <a:rPr lang="fr-FR" sz="2000" dirty="0" err="1" smtClean="0"/>
              <a:t>increases</a:t>
            </a:r>
            <a:r>
              <a:rPr lang="fr-FR" sz="2000" dirty="0" smtClean="0"/>
              <a:t> if </a:t>
            </a:r>
            <a:r>
              <a:rPr lang="fr-FR" sz="2000" dirty="0" err="1" smtClean="0"/>
              <a:t>there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a shift in </a:t>
            </a:r>
            <a:r>
              <a:rPr lang="fr-FR" sz="2000" dirty="0" err="1" smtClean="0"/>
              <a:t>density</a:t>
            </a:r>
            <a:r>
              <a:rPr lang="fr-FR" sz="2000" dirty="0" smtClean="0"/>
              <a:t> mass </a:t>
            </a:r>
            <a:r>
              <a:rPr lang="fr-FR" sz="2000" dirty="0" err="1" smtClean="0"/>
              <a:t>away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a </a:t>
            </a:r>
            <a:r>
              <a:rPr lang="fr-FR" sz="2000" dirty="0" err="1" smtClean="0"/>
              <a:t>particular</a:t>
            </a:r>
            <a:r>
              <a:rPr lang="fr-FR" sz="2000" dirty="0" smtClean="0"/>
              <a:t> </a:t>
            </a:r>
            <a:r>
              <a:rPr lang="fr-FR" sz="2000" dirty="0" err="1" smtClean="0"/>
              <a:t>category</a:t>
            </a:r>
            <a:r>
              <a:rPr lang="fr-FR" sz="2000" dirty="0" smtClean="0"/>
              <a:t> (</a:t>
            </a:r>
            <a:r>
              <a:rPr lang="fr-FR" sz="2000" dirty="0" err="1" smtClean="0"/>
              <a:t>some</a:t>
            </a:r>
            <a:r>
              <a:rPr lang="fr-FR" sz="2000" dirty="0" smtClean="0"/>
              <a:t> </a:t>
            </a:r>
            <a:r>
              <a:rPr lang="fr-FR" sz="2000" dirty="0" err="1" smtClean="0"/>
              <a:t>shifted</a:t>
            </a:r>
            <a:r>
              <a:rPr lang="fr-FR" sz="2000" dirty="0" smtClean="0"/>
              <a:t> </a:t>
            </a:r>
            <a:r>
              <a:rPr lang="fr-FR" sz="2000" dirty="0" err="1" smtClean="0"/>
              <a:t>downward</a:t>
            </a:r>
            <a:r>
              <a:rPr lang="fr-FR" sz="2000" dirty="0" smtClean="0"/>
              <a:t>, </a:t>
            </a:r>
            <a:r>
              <a:rPr lang="fr-FR" sz="2000" dirty="0" err="1" smtClean="0"/>
              <a:t>some</a:t>
            </a:r>
            <a:r>
              <a:rPr lang="fr-FR" sz="2000" dirty="0" smtClean="0"/>
              <a:t> </a:t>
            </a:r>
            <a:r>
              <a:rPr lang="fr-FR" sz="2000" dirty="0" err="1" smtClean="0"/>
              <a:t>upward</a:t>
            </a:r>
            <a:r>
              <a:rPr lang="fr-FR" sz="2000" dirty="0" smtClean="0"/>
              <a:t>) – concept of a </a:t>
            </a:r>
            <a:r>
              <a:rPr lang="fr-FR" sz="2000" dirty="0" err="1" smtClean="0"/>
              <a:t>disequalising</a:t>
            </a:r>
            <a:r>
              <a:rPr lang="fr-FR" sz="2000" dirty="0" smtClean="0"/>
              <a:t> ‘Hammond </a:t>
            </a:r>
            <a:r>
              <a:rPr lang="fr-FR" sz="2000" dirty="0" err="1" smtClean="0"/>
              <a:t>transfer</a:t>
            </a:r>
            <a:r>
              <a:rPr lang="fr-FR" sz="2000" dirty="0" smtClean="0"/>
              <a:t>’</a:t>
            </a:r>
          </a:p>
          <a:p>
            <a:pPr lvl="1"/>
            <a:r>
              <a:rPr lang="en-GB" sz="1600" dirty="0" smtClean="0"/>
              <a:t>“The ranking of distributions generated by the intersection of the two domination criteria </a:t>
            </a:r>
            <a:r>
              <a:rPr lang="en-GB" sz="1600" i="1" dirty="0" smtClean="0"/>
              <a:t>H</a:t>
            </a:r>
            <a:r>
              <a:rPr lang="en-GB" sz="1600" i="1" baseline="30000" dirty="0" smtClean="0"/>
              <a:t>+</a:t>
            </a:r>
            <a:r>
              <a:rPr lang="en-GB" sz="1600" i="1" dirty="0" smtClean="0"/>
              <a:t> </a:t>
            </a:r>
            <a:r>
              <a:rPr lang="en-GB" sz="1600" dirty="0" smtClean="0"/>
              <a:t>and </a:t>
            </a:r>
            <a:r>
              <a:rPr lang="en-GB" sz="1600" i="1" dirty="0" smtClean="0"/>
              <a:t>H</a:t>
            </a:r>
            <a:r>
              <a:rPr lang="en-GB" sz="1600" i="1" baseline="30000" dirty="0" smtClean="0"/>
              <a:t>–</a:t>
            </a:r>
            <a:r>
              <a:rPr lang="en-GB" sz="1600" dirty="0" smtClean="0"/>
              <a:t>  could serve as a plausible instance of a clear inequality reduction in an ordinal setting. Indeed, …, any finite sequence of Hammond transfers would be recorded as an improvement by this intersection ranking.” (p. 6)</a:t>
            </a:r>
          </a:p>
          <a:p>
            <a:pPr lvl="1"/>
            <a:r>
              <a:rPr lang="en-GB" sz="1600" i="1" dirty="0"/>
              <a:t>H</a:t>
            </a:r>
            <a:r>
              <a:rPr lang="en-GB" sz="1600" i="1" baseline="30000" dirty="0"/>
              <a:t>+</a:t>
            </a:r>
            <a:r>
              <a:rPr lang="en-GB" sz="1600" i="1" dirty="0"/>
              <a:t> </a:t>
            </a:r>
            <a:r>
              <a:rPr lang="en-GB" sz="1600" dirty="0"/>
              <a:t>and </a:t>
            </a:r>
            <a:r>
              <a:rPr lang="en-GB" sz="1600" i="1" dirty="0"/>
              <a:t>H</a:t>
            </a:r>
            <a:r>
              <a:rPr lang="en-GB" sz="1600" i="1" baseline="30000" dirty="0"/>
              <a:t>–</a:t>
            </a:r>
            <a:r>
              <a:rPr lang="en-GB" sz="1600" dirty="0"/>
              <a:t>  </a:t>
            </a:r>
            <a:r>
              <a:rPr lang="en-GB" sz="1600" dirty="0" smtClean="0"/>
              <a:t>criteria each involve special (complicated!) </a:t>
            </a:r>
            <a:r>
              <a:rPr lang="en-GB" sz="1600" dirty="0" err="1" smtClean="0"/>
              <a:t>cumulations</a:t>
            </a:r>
            <a:r>
              <a:rPr lang="en-GB" sz="1600" dirty="0" smtClean="0"/>
              <a:t> across categories</a:t>
            </a:r>
          </a:p>
          <a:p>
            <a:pPr lvl="1"/>
            <a:r>
              <a:rPr lang="en-GB" sz="1600" dirty="0" smtClean="0"/>
              <a:t>Yet to be shown: whether the GM&amp;M dominance criteria are consistent with unanimous rankings by C-F indices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6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4. Empirical illustrations using World Values Survey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(For more information about </a:t>
            </a:r>
          </a:p>
          <a:p>
            <a:r>
              <a:rPr lang="en-GB" dirty="0" smtClean="0"/>
              <a:t>the WVS, see </a:t>
            </a:r>
            <a:r>
              <a:rPr lang="en-GB" dirty="0" smtClean="0">
                <a:hlinkClick r:id="rId3"/>
              </a:rPr>
              <a:t>here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24D4-FA79-4E28-80FD-4CADB85606E2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6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1. Some preliminaries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Cardinal/ordinal, etc.</a:t>
            </a:r>
          </a:p>
          <a:p>
            <a:r>
              <a:rPr lang="en-GB" dirty="0" smtClean="0"/>
              <a:t>Well-being and NZ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24D4-FA79-4E28-80FD-4CADB85606E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1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648072"/>
          </a:xfrm>
        </p:spPr>
        <p:txBody>
          <a:bodyPr/>
          <a:lstStyle/>
          <a:p>
            <a:r>
              <a:rPr lang="en-GB" dirty="0" smtClean="0"/>
              <a:t>World Values Survey (WVS)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920880" cy="5328592"/>
          </a:xfrm>
        </p:spPr>
        <p:txBody>
          <a:bodyPr/>
          <a:lstStyle/>
          <a:p>
            <a:r>
              <a:rPr lang="en-GB" sz="2400" dirty="0" smtClean="0"/>
              <a:t>“The </a:t>
            </a:r>
            <a:r>
              <a:rPr lang="en-GB" sz="2400" dirty="0"/>
              <a:t>WVS consists of nationally representative surveys conducted in almost 100 countries which contain almost 90 percent of the world’s population, using a common questionnaire</a:t>
            </a:r>
            <a:r>
              <a:rPr lang="en-GB" sz="2400" dirty="0" smtClean="0"/>
              <a:t>.”</a:t>
            </a:r>
          </a:p>
          <a:p>
            <a:r>
              <a:rPr lang="en-GB" sz="2400" dirty="0" smtClean="0"/>
              <a:t>One respondent adult per household (aged 18+)</a:t>
            </a:r>
          </a:p>
          <a:p>
            <a:r>
              <a:rPr lang="en-GB" sz="2400" dirty="0" smtClean="0"/>
              <a:t>6 waves </a:t>
            </a:r>
            <a:r>
              <a:rPr lang="en-GB" sz="2400" dirty="0"/>
              <a:t>to </a:t>
            </a:r>
            <a:r>
              <a:rPr lang="en-GB" sz="2400" dirty="0" smtClean="0"/>
              <a:t>date: </a:t>
            </a:r>
          </a:p>
          <a:p>
            <a:pPr lvl="1"/>
            <a:r>
              <a:rPr lang="en-GB" sz="2000" dirty="0" smtClean="0"/>
              <a:t>1: 1981–1984 </a:t>
            </a:r>
          </a:p>
          <a:p>
            <a:pPr lvl="1"/>
            <a:r>
              <a:rPr lang="en-GB" sz="2000" dirty="0" smtClean="0"/>
              <a:t>2: 1989</a:t>
            </a:r>
            <a:r>
              <a:rPr lang="en-GB" sz="2000" dirty="0"/>
              <a:t>–</a:t>
            </a:r>
            <a:r>
              <a:rPr lang="en-GB" sz="2000" dirty="0" smtClean="0"/>
              <a:t>1993</a:t>
            </a:r>
          </a:p>
          <a:p>
            <a:pPr lvl="1"/>
            <a:r>
              <a:rPr lang="en-GB" sz="2000" dirty="0" smtClean="0"/>
              <a:t>3: 1994</a:t>
            </a:r>
            <a:r>
              <a:rPr lang="en-GB" sz="2000" dirty="0"/>
              <a:t>–</a:t>
            </a:r>
            <a:r>
              <a:rPr lang="en-GB" sz="2000" dirty="0" smtClean="0"/>
              <a:t>1998</a:t>
            </a:r>
          </a:p>
          <a:p>
            <a:pPr lvl="1"/>
            <a:r>
              <a:rPr lang="en-GB" sz="2000" dirty="0" smtClean="0"/>
              <a:t>4: 1999</a:t>
            </a:r>
            <a:r>
              <a:rPr lang="en-GB" sz="2000" dirty="0"/>
              <a:t>–</a:t>
            </a:r>
            <a:r>
              <a:rPr lang="en-GB" sz="2000" dirty="0" smtClean="0"/>
              <a:t>2004 </a:t>
            </a:r>
          </a:p>
          <a:p>
            <a:pPr lvl="1"/>
            <a:r>
              <a:rPr lang="en-GB" sz="2000" dirty="0" smtClean="0"/>
              <a:t>5: 2005</a:t>
            </a:r>
            <a:r>
              <a:rPr lang="en-GB" sz="2000" dirty="0"/>
              <a:t>–</a:t>
            </a:r>
            <a:r>
              <a:rPr lang="en-GB" sz="2000" dirty="0" smtClean="0"/>
              <a:t>2009</a:t>
            </a:r>
          </a:p>
          <a:p>
            <a:pPr lvl="1"/>
            <a:r>
              <a:rPr lang="en-GB" sz="2000" dirty="0" smtClean="0"/>
              <a:t>6: 2010</a:t>
            </a:r>
            <a:r>
              <a:rPr lang="en-GB" sz="2000" dirty="0"/>
              <a:t>–</a:t>
            </a:r>
            <a:r>
              <a:rPr lang="en-GB" sz="2000" dirty="0" smtClean="0"/>
              <a:t>2014</a:t>
            </a:r>
          </a:p>
          <a:p>
            <a:r>
              <a:rPr lang="en-GB" sz="2000" dirty="0"/>
              <a:t>Only source with unit-record data for NZ that I can access </a:t>
            </a:r>
          </a:p>
          <a:p>
            <a:pPr lvl="1"/>
            <a:r>
              <a:rPr lang="en-GB" sz="1800" dirty="0" smtClean="0"/>
              <a:t>Data available </a:t>
            </a:r>
            <a:r>
              <a:rPr lang="en-GB" sz="1800" dirty="0"/>
              <a:t>for 1998 (wave 3), 2004 (wave 3), 2011 (wave 6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9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576064"/>
          </a:xfrm>
        </p:spPr>
        <p:txBody>
          <a:bodyPr/>
          <a:lstStyle/>
          <a:p>
            <a:r>
              <a:rPr lang="en-GB" dirty="0" smtClean="0"/>
              <a:t>WVS data: comparisons involving NZ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920880" cy="5544616"/>
          </a:xfrm>
        </p:spPr>
        <p:txBody>
          <a:bodyPr/>
          <a:lstStyle/>
          <a:p>
            <a:r>
              <a:rPr lang="en-GB" sz="2400" dirty="0" smtClean="0"/>
              <a:t>Comparisons of SWB distributions</a:t>
            </a: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NZ over time: 1998, 2004, </a:t>
            </a:r>
            <a:r>
              <a:rPr lang="en-GB" sz="2400" dirty="0" smtClean="0"/>
              <a:t>2011</a:t>
            </a:r>
          </a:p>
          <a:p>
            <a:pPr lvl="1"/>
            <a:r>
              <a:rPr lang="en-GB" sz="2000" dirty="0" smtClean="0"/>
              <a:t>Sample sizes:</a:t>
            </a:r>
          </a:p>
          <a:p>
            <a:pPr lvl="1"/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NZ and </a:t>
            </a:r>
            <a:r>
              <a:rPr lang="en-GB" sz="2400" dirty="0" smtClean="0"/>
              <a:t>4 other </a:t>
            </a:r>
            <a:r>
              <a:rPr lang="en-GB" sz="2400" dirty="0"/>
              <a:t>countries (wave 5): AU, GB, US, </a:t>
            </a:r>
            <a:r>
              <a:rPr lang="en-GB" sz="2400" dirty="0" smtClean="0"/>
              <a:t>ZA</a:t>
            </a:r>
          </a:p>
          <a:p>
            <a:pPr lvl="1"/>
            <a:r>
              <a:rPr lang="en-GB" sz="2000" dirty="0" smtClean="0"/>
              <a:t>Sample sizes: 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Across </a:t>
            </a:r>
            <a:r>
              <a:rPr lang="en-GB" sz="2400" dirty="0"/>
              <a:t>groups in NZ (</a:t>
            </a:r>
            <a:r>
              <a:rPr lang="en-GB" sz="2400" dirty="0" smtClean="0"/>
              <a:t>2004): </a:t>
            </a:r>
            <a:r>
              <a:rPr lang="en-GB" sz="2400" dirty="0"/>
              <a:t>by sex, </a:t>
            </a:r>
            <a:r>
              <a:rPr lang="en-GB" sz="2400" dirty="0" smtClean="0"/>
              <a:t>age group</a:t>
            </a:r>
          </a:p>
          <a:p>
            <a:pPr marL="914400" lvl="1" indent="-514350"/>
            <a:r>
              <a:rPr lang="en-GB" sz="2000" dirty="0" smtClean="0"/>
              <a:t>Sample sizes: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41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2952328" cy="143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25" y="1484784"/>
            <a:ext cx="2271830" cy="101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1" y="5384294"/>
            <a:ext cx="1584176" cy="62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34352"/>
            <a:ext cx="1479742" cy="132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Life Satisfaction over time 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7272808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Relative frequencies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Dominance checks (levels, inequality)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Inequality indices (selected)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r>
              <a:rPr lang="en-GB" sz="2800" i="1" dirty="0" smtClean="0"/>
              <a:t>Do you remember your answer to the LS </a:t>
            </a:r>
            <a:r>
              <a:rPr lang="en-GB" sz="2800" i="1" dirty="0" err="1" smtClean="0"/>
              <a:t>Qn</a:t>
            </a:r>
            <a:r>
              <a:rPr lang="en-GB" sz="2800" i="1" dirty="0" smtClean="0"/>
              <a:t>?</a:t>
            </a: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1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864096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sz="3200" dirty="0" smtClean="0"/>
              <a:t>Relative frequency distributions for LS, </a:t>
            </a:r>
            <a:br>
              <a:rPr lang="en-GB" sz="3200" dirty="0" smtClean="0"/>
            </a:br>
            <a:r>
              <a:rPr lang="en-GB" sz="3200" dirty="0" smtClean="0"/>
              <a:t>NZ: 1998, 2004, 2011 </a:t>
            </a:r>
            <a:r>
              <a:rPr lang="en-GB" sz="1600" dirty="0">
                <a:solidFill>
                  <a:srgbClr val="000000"/>
                </a:solidFill>
                <a:ea typeface="+mn-ea"/>
                <a:cs typeface="+mn-cs"/>
              </a:rPr>
              <a:t>[nzae10</a:t>
            </a:r>
            <a:r>
              <a:rPr lang="en-GB" sz="1600" dirty="0" smtClean="0">
                <a:solidFill>
                  <a:srgbClr val="000000"/>
                </a:solidFill>
                <a:ea typeface="+mn-ea"/>
                <a:cs typeface="+mn-cs"/>
              </a:rPr>
              <a:t>]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920880" cy="5040560"/>
          </a:xfrm>
        </p:spPr>
        <p:txBody>
          <a:bodyPr/>
          <a:lstStyle/>
          <a:p>
            <a:r>
              <a:rPr lang="en-GB" sz="1600" dirty="0" smtClean="0"/>
              <a:t>Mode and median = 8 in all 3 years</a:t>
            </a:r>
          </a:p>
          <a:p>
            <a:r>
              <a:rPr lang="en-GB" sz="1600" dirty="0" smtClean="0"/>
              <a:t>2004 distribution appears to differ from other two, but differences small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43</a:t>
            </a:fld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29793"/>
            <a:ext cx="6496915" cy="472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9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918648" cy="648072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dirty="0" smtClean="0"/>
              <a:t>LS: CDF comparisons over years, NZ </a:t>
            </a:r>
            <a:r>
              <a:rPr lang="en-GB" sz="1200" dirty="0">
                <a:solidFill>
                  <a:srgbClr val="000000"/>
                </a:solidFill>
                <a:ea typeface="+mn-ea"/>
                <a:cs typeface="+mn-cs"/>
              </a:rPr>
              <a:t>[nzae03</a:t>
            </a:r>
            <a:r>
              <a:rPr lang="en-GB" sz="1200" dirty="0" smtClean="0">
                <a:solidFill>
                  <a:srgbClr val="000000"/>
                </a:solidFill>
                <a:ea typeface="+mn-ea"/>
                <a:cs typeface="+mn-cs"/>
              </a:rPr>
              <a:t>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920880" cy="5328592"/>
          </a:xfrm>
        </p:spPr>
        <p:txBody>
          <a:bodyPr/>
          <a:lstStyle/>
          <a:p>
            <a:r>
              <a:rPr lang="en-GB" sz="1200" dirty="0" smtClean="0"/>
              <a:t>2004 F-dominates 1998, and 2004 F-dominates 2011 (no result for 2011 and 1998); no S-dominance results at all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44</a:t>
            </a:fld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4186"/>
            <a:ext cx="3831384" cy="278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8884"/>
            <a:ext cx="375988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834288" cy="279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4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918648" cy="504056"/>
          </a:xfrm>
        </p:spPr>
        <p:txBody>
          <a:bodyPr/>
          <a:lstStyle/>
          <a:p>
            <a:r>
              <a:rPr lang="en-GB" dirty="0" smtClean="0"/>
              <a:t>LS: C-F dominance? </a:t>
            </a:r>
            <a:r>
              <a:rPr lang="en-GB" sz="1600" dirty="0">
                <a:solidFill>
                  <a:srgbClr val="000000"/>
                </a:solidFill>
              </a:rPr>
              <a:t>[nzae10]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764704"/>
            <a:ext cx="7920880" cy="5616624"/>
          </a:xfrm>
        </p:spPr>
        <p:txBody>
          <a:bodyPr/>
          <a:lstStyle/>
          <a:p>
            <a:r>
              <a:rPr lang="en-GB" sz="2000" dirty="0" smtClean="0"/>
              <a:t>More unequal: GL curve further from diagonal line</a:t>
            </a:r>
          </a:p>
          <a:p>
            <a:r>
              <a:rPr lang="en-GB" sz="2000" dirty="0" smtClean="0"/>
              <a:t>2011 more equal than 1998, and 2004 more equal than 1998 according to all indices CF(</a:t>
            </a:r>
            <a:r>
              <a:rPr lang="en-GB" sz="2000" dirty="0" smtClean="0">
                <a:sym typeface="Symbol"/>
              </a:rPr>
              <a:t>)</a:t>
            </a:r>
            <a:r>
              <a:rPr lang="en-GB" sz="2000" dirty="0" smtClean="0"/>
              <a:t>, but differences very small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45</a:t>
            </a:fld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3516362" cy="255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5" y="1815363"/>
            <a:ext cx="3465473" cy="252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1815363"/>
            <a:ext cx="3479857" cy="253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8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720080"/>
          </a:xfrm>
        </p:spPr>
        <p:txBody>
          <a:bodyPr/>
          <a:lstStyle/>
          <a:p>
            <a:r>
              <a:rPr lang="en-GB" dirty="0"/>
              <a:t>LS: </a:t>
            </a:r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(lhs) and H</a:t>
            </a:r>
            <a:r>
              <a:rPr lang="en-GB" baseline="30000" dirty="0" smtClean="0"/>
              <a:t>–</a:t>
            </a:r>
            <a:r>
              <a:rPr lang="en-GB" dirty="0" smtClean="0"/>
              <a:t> (</a:t>
            </a:r>
            <a:r>
              <a:rPr lang="en-GB" dirty="0" err="1" smtClean="0"/>
              <a:t>rhs</a:t>
            </a:r>
            <a:r>
              <a:rPr lang="en-GB" dirty="0" smtClean="0"/>
              <a:t>) dominance? </a:t>
            </a:r>
            <a:r>
              <a:rPr lang="en-GB" sz="1600" dirty="0">
                <a:solidFill>
                  <a:srgbClr val="000000"/>
                </a:solidFill>
              </a:rPr>
              <a:t>[nzae10]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920880" cy="5472608"/>
          </a:xfrm>
        </p:spPr>
        <p:txBody>
          <a:bodyPr/>
          <a:lstStyle/>
          <a:p>
            <a:r>
              <a:rPr lang="en-GB" sz="1800" dirty="0" smtClean="0"/>
              <a:t>If curve for year </a:t>
            </a:r>
            <a:r>
              <a:rPr lang="en-GB" sz="1800" i="1" dirty="0" smtClean="0"/>
              <a:t>A </a:t>
            </a:r>
            <a:r>
              <a:rPr lang="en-GB" sz="1800" dirty="0" smtClean="0"/>
              <a:t>is everywhere below that for year </a:t>
            </a:r>
            <a:r>
              <a:rPr lang="en-GB" sz="1800" i="1" dirty="0" smtClean="0"/>
              <a:t>B </a:t>
            </a:r>
            <a:r>
              <a:rPr lang="en-GB" sz="1800" dirty="0" smtClean="0"/>
              <a:t>(</a:t>
            </a:r>
            <a:r>
              <a:rPr lang="en-GB" sz="1800" i="1" dirty="0" smtClean="0"/>
              <a:t>A</a:t>
            </a:r>
            <a:r>
              <a:rPr lang="en-GB" sz="1800" dirty="0" smtClean="0"/>
              <a:t> dominates </a:t>
            </a:r>
            <a:r>
              <a:rPr lang="en-GB" sz="1800" i="1" dirty="0" smtClean="0"/>
              <a:t>B</a:t>
            </a:r>
            <a:r>
              <a:rPr lang="en-GB" sz="1800" dirty="0" smtClean="0"/>
              <a:t>), </a:t>
            </a:r>
            <a:r>
              <a:rPr lang="en-GB" sz="1800" i="1" dirty="0"/>
              <a:t>and  </a:t>
            </a:r>
            <a:r>
              <a:rPr lang="en-GB" sz="1800" dirty="0"/>
              <a:t>holds for both </a:t>
            </a:r>
            <a:r>
              <a:rPr lang="en-GB" sz="1800" i="1" dirty="0"/>
              <a:t>H</a:t>
            </a:r>
            <a:r>
              <a:rPr lang="en-GB" sz="1800" baseline="30000" dirty="0"/>
              <a:t>+</a:t>
            </a:r>
            <a:r>
              <a:rPr lang="en-GB" sz="1800" dirty="0"/>
              <a:t> and </a:t>
            </a:r>
            <a:r>
              <a:rPr lang="en-GB" sz="1800" i="1" dirty="0"/>
              <a:t>H</a:t>
            </a:r>
            <a:r>
              <a:rPr lang="en-GB" sz="1800" baseline="30000" dirty="0"/>
              <a:t>–</a:t>
            </a:r>
            <a:r>
              <a:rPr lang="en-GB" sz="1800" dirty="0"/>
              <a:t> </a:t>
            </a:r>
            <a:r>
              <a:rPr lang="en-GB" sz="1800" dirty="0" smtClean="0"/>
              <a:t>comparisons, then </a:t>
            </a:r>
            <a:r>
              <a:rPr lang="en-GB" sz="1800" i="1" dirty="0" smtClean="0"/>
              <a:t>A</a:t>
            </a:r>
            <a:r>
              <a:rPr lang="en-GB" sz="1800" dirty="0" smtClean="0"/>
              <a:t> is more equal than </a:t>
            </a:r>
            <a:r>
              <a:rPr lang="en-GB" sz="1800" i="1" dirty="0" smtClean="0"/>
              <a:t>B</a:t>
            </a:r>
            <a:endParaRPr lang="en-GB" sz="1800" dirty="0" smtClean="0"/>
          </a:p>
          <a:p>
            <a:r>
              <a:rPr lang="en-GB" sz="1800" dirty="0" smtClean="0"/>
              <a:t>2011 appears more equal than 1998 (but no other dual-dominance results), but difference is very small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46</a:t>
            </a:fld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71238"/>
            <a:ext cx="6400136" cy="465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1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504056"/>
          </a:xfrm>
        </p:spPr>
        <p:txBody>
          <a:bodyPr/>
          <a:lstStyle/>
          <a:p>
            <a:r>
              <a:rPr lang="en-GB" dirty="0" smtClean="0"/>
              <a:t>LS: Inequality indices (and means)</a:t>
            </a:r>
            <a:r>
              <a:rPr lang="en-GB" dirty="0"/>
              <a:t> </a:t>
            </a:r>
            <a:r>
              <a:rPr lang="en-GB" sz="1600" dirty="0">
                <a:solidFill>
                  <a:srgbClr val="000000"/>
                </a:solidFill>
              </a:rPr>
              <a:t>[</a:t>
            </a:r>
            <a:r>
              <a:rPr lang="en-GB" sz="1600" dirty="0" smtClean="0">
                <a:solidFill>
                  <a:srgbClr val="000000"/>
                </a:solidFill>
              </a:rPr>
              <a:t>nzae13]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920880" cy="5472608"/>
          </a:xfrm>
        </p:spPr>
        <p:txBody>
          <a:bodyPr/>
          <a:lstStyle/>
          <a:p>
            <a:r>
              <a:rPr lang="en-GB" sz="1600" dirty="0" smtClean="0"/>
              <a:t>Point estimates and 95% CIs (bootstrapped SEs, 500 replications)</a:t>
            </a:r>
          </a:p>
          <a:p>
            <a:r>
              <a:rPr lang="en-GB" sz="1600" dirty="0" smtClean="0"/>
              <a:t>Inequality point estimates lower for 2004 than both 2011, 1998, except for </a:t>
            </a:r>
            <a:r>
              <a:rPr lang="en-GB" sz="1600" dirty="0" err="1" smtClean="0"/>
              <a:t>Abul</a:t>
            </a:r>
            <a:r>
              <a:rPr lang="en-GB" sz="1600" dirty="0"/>
              <a:t> </a:t>
            </a:r>
            <a:r>
              <a:rPr lang="en-GB" sz="1600" dirty="0" smtClean="0"/>
              <a:t>Naga &amp; </a:t>
            </a:r>
            <a:r>
              <a:rPr lang="en-GB" sz="1600" dirty="0" err="1" smtClean="0"/>
              <a:t>Yalcin</a:t>
            </a:r>
            <a:r>
              <a:rPr lang="en-GB" sz="1600" dirty="0" smtClean="0"/>
              <a:t> bottom-sensitive index</a:t>
            </a:r>
          </a:p>
          <a:p>
            <a:r>
              <a:rPr lang="en-GB" sz="1600" dirty="0" smtClean="0"/>
              <a:t>But CIs overlap!</a:t>
            </a:r>
          </a:p>
          <a:p>
            <a:r>
              <a:rPr lang="en-GB" sz="1600" dirty="0" smtClean="0"/>
              <a:t>Mean is highest in 2004 (and note that SD is distinctly lower for that year)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47</a:t>
            </a:fld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394492"/>
            <a:ext cx="6232143" cy="453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2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Life Satisfaction across countries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NZ, AU, GB, US, ZA</a:t>
            </a:r>
          </a:p>
          <a:p>
            <a:r>
              <a:rPr lang="en-GB" dirty="0" smtClean="0"/>
              <a:t>WVS wave 5 (mid-2000s)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>
                <a:solidFill>
                  <a:srgbClr val="000000"/>
                </a:solidFill>
              </a:rPr>
              <a:pPr/>
              <a:t>48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864096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sz="3200" dirty="0" smtClean="0"/>
              <a:t>Relative frequency distributions for LS, </a:t>
            </a:r>
            <a:br>
              <a:rPr lang="en-GB" sz="3200" dirty="0" smtClean="0"/>
            </a:br>
            <a:r>
              <a:rPr lang="en-GB" sz="3200" dirty="0" smtClean="0"/>
              <a:t>across countries </a:t>
            </a:r>
            <a:r>
              <a:rPr lang="en-GB" sz="1600" dirty="0">
                <a:solidFill>
                  <a:srgbClr val="000000"/>
                </a:solidFill>
                <a:ea typeface="+mn-ea"/>
                <a:cs typeface="+mn-cs"/>
              </a:rPr>
              <a:t>[</a:t>
            </a:r>
            <a:r>
              <a:rPr lang="en-GB" sz="1600" dirty="0" smtClean="0">
                <a:solidFill>
                  <a:srgbClr val="000000"/>
                </a:solidFill>
                <a:ea typeface="+mn-ea"/>
                <a:cs typeface="+mn-cs"/>
              </a:rPr>
              <a:t>nzae09]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920880" cy="5040560"/>
          </a:xfrm>
        </p:spPr>
        <p:txBody>
          <a:bodyPr/>
          <a:lstStyle/>
          <a:p>
            <a:r>
              <a:rPr lang="en-GB" sz="1600" dirty="0" smtClean="0"/>
              <a:t>Mode = 8 in all 5 countries. Median = 8 in all countries except ZA (7)</a:t>
            </a:r>
          </a:p>
          <a:p>
            <a:r>
              <a:rPr lang="en-GB" sz="1600" dirty="0" smtClean="0"/>
              <a:t>NZ distribution appears to differ from AU, GB, US: relatively large fraction with 10 (cf. ZA similarly, but with relatively high fraction with very low LS)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49</a:t>
            </a:fld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5" y="2276872"/>
            <a:ext cx="6294818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9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576064"/>
          </a:xfrm>
        </p:spPr>
        <p:txBody>
          <a:bodyPr/>
          <a:lstStyle/>
          <a:p>
            <a:r>
              <a:rPr lang="en-GB" dirty="0" smtClean="0"/>
              <a:t>Cardinal versus ordinal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6120680" cy="5472608"/>
          </a:xfrm>
        </p:spPr>
        <p:txBody>
          <a:bodyPr/>
          <a:lstStyle/>
          <a:p>
            <a:r>
              <a:rPr lang="en-GB" b="1" dirty="0" smtClean="0"/>
              <a:t>Cardinal</a:t>
            </a:r>
            <a:r>
              <a:rPr lang="en-GB" dirty="0" smtClean="0"/>
              <a:t> (e.g. income)</a:t>
            </a:r>
          </a:p>
          <a:p>
            <a:pPr lvl="1"/>
            <a:r>
              <a:rPr lang="en-GB" dirty="0" smtClean="0"/>
              <a:t>Order of values, and absolute differences between values are well-defined, and so too are ratios of values because a value of zero is well-defined</a:t>
            </a:r>
          </a:p>
          <a:p>
            <a:r>
              <a:rPr lang="en-GB" b="1" dirty="0" smtClean="0"/>
              <a:t>Ordinal</a:t>
            </a:r>
            <a:r>
              <a:rPr lang="en-GB" dirty="0" smtClean="0"/>
              <a:t> (e.g. life satisfaction and other subjective well-being measures)</a:t>
            </a:r>
          </a:p>
          <a:p>
            <a:pPr lvl="1"/>
            <a:r>
              <a:rPr lang="en-GB" dirty="0" smtClean="0"/>
              <a:t>Order of values is well-defined, but not differences in magnitude (or ratios)</a:t>
            </a:r>
          </a:p>
          <a:p>
            <a:pPr lvl="1"/>
            <a:r>
              <a:rPr lang="en-GB" dirty="0" smtClean="0"/>
              <a:t>We don’t know if the difference in happiness between ‘OK’ and ‘Happy’ is the same as the difference between ‘Happy’ and ‘Very Happy’</a:t>
            </a:r>
          </a:p>
          <a:p>
            <a:pPr lvl="1"/>
            <a:r>
              <a:rPr lang="en-GB" dirty="0" smtClean="0"/>
              <a:t>The labels [1,2,3,4,5] are arbitrary; could be [1,2,3,5,10]; or [–4, </a:t>
            </a:r>
            <a:r>
              <a:rPr lang="en-GB" dirty="0"/>
              <a:t>–</a:t>
            </a:r>
            <a:r>
              <a:rPr lang="en-GB" dirty="0" smtClean="0"/>
              <a:t>2, 0, 2, 4]; or …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0725"/>
            <a:ext cx="2448272" cy="228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9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648072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dirty="0" smtClean="0"/>
              <a:t>LS: CDF comparisons across countries </a:t>
            </a:r>
            <a:r>
              <a:rPr lang="en-GB" sz="1200" dirty="0">
                <a:solidFill>
                  <a:srgbClr val="000000"/>
                </a:solidFill>
                <a:ea typeface="+mn-ea"/>
                <a:cs typeface="+mn-cs"/>
              </a:rPr>
              <a:t>[</a:t>
            </a:r>
            <a:r>
              <a:rPr lang="en-GB" sz="1200" dirty="0" smtClean="0">
                <a:solidFill>
                  <a:srgbClr val="000000"/>
                </a:solidFill>
                <a:ea typeface="+mn-ea"/>
                <a:cs typeface="+mn-cs"/>
              </a:rPr>
              <a:t>nzae02]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7920880" cy="5544616"/>
          </a:xfrm>
        </p:spPr>
        <p:txBody>
          <a:bodyPr/>
          <a:lstStyle/>
          <a:p>
            <a:r>
              <a:rPr lang="en-GB" sz="1800" dirty="0" smtClean="0"/>
              <a:t>Pairwise comparisons of NZ with each other country</a:t>
            </a:r>
          </a:p>
          <a:p>
            <a:r>
              <a:rPr lang="en-GB" sz="1800" dirty="0" smtClean="0"/>
              <a:t>NZ F-dominates AU, US, and ZA (and hence NZ has higher mean, regardless of scale); no S-dominance results at all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50</a:t>
            </a:fld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185319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3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918648" cy="504056"/>
          </a:xfrm>
        </p:spPr>
        <p:txBody>
          <a:bodyPr/>
          <a:lstStyle/>
          <a:p>
            <a:r>
              <a:rPr lang="en-GB" dirty="0" smtClean="0"/>
              <a:t>LS: C-F dominance? </a:t>
            </a:r>
            <a:r>
              <a:rPr lang="en-GB" sz="1600" dirty="0">
                <a:solidFill>
                  <a:srgbClr val="000000"/>
                </a:solidFill>
              </a:rPr>
              <a:t>[</a:t>
            </a:r>
            <a:r>
              <a:rPr lang="en-GB" sz="1600" dirty="0" smtClean="0">
                <a:solidFill>
                  <a:srgbClr val="000000"/>
                </a:solidFill>
              </a:rPr>
              <a:t>nzae08]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764704"/>
            <a:ext cx="7920880" cy="5616624"/>
          </a:xfrm>
        </p:spPr>
        <p:txBody>
          <a:bodyPr/>
          <a:lstStyle/>
          <a:p>
            <a:r>
              <a:rPr lang="en-GB" sz="2000" dirty="0" smtClean="0"/>
              <a:t>More unequal: GL curve further from diagonal line</a:t>
            </a:r>
          </a:p>
          <a:p>
            <a:r>
              <a:rPr lang="en-GB" sz="2000" dirty="0" smtClean="0"/>
              <a:t>NZ more equal than ZA and more unequal than GB, but differences small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51</a:t>
            </a:fld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72816"/>
            <a:ext cx="728426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720080"/>
          </a:xfrm>
        </p:spPr>
        <p:txBody>
          <a:bodyPr/>
          <a:lstStyle/>
          <a:p>
            <a:r>
              <a:rPr lang="en-GB" dirty="0"/>
              <a:t>LS: </a:t>
            </a:r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(lhs) and H</a:t>
            </a:r>
            <a:r>
              <a:rPr lang="en-GB" baseline="30000" dirty="0" smtClean="0"/>
              <a:t>–</a:t>
            </a:r>
            <a:r>
              <a:rPr lang="en-GB" dirty="0" smtClean="0"/>
              <a:t> (</a:t>
            </a:r>
            <a:r>
              <a:rPr lang="en-GB" dirty="0" err="1" smtClean="0"/>
              <a:t>rhs</a:t>
            </a:r>
            <a:r>
              <a:rPr lang="en-GB" dirty="0" smtClean="0"/>
              <a:t>) dominance? </a:t>
            </a:r>
            <a:r>
              <a:rPr lang="en-GB" sz="1600" dirty="0">
                <a:solidFill>
                  <a:srgbClr val="000000"/>
                </a:solidFill>
              </a:rPr>
              <a:t>[</a:t>
            </a:r>
            <a:r>
              <a:rPr lang="en-GB" sz="1600" dirty="0" smtClean="0">
                <a:solidFill>
                  <a:srgbClr val="000000"/>
                </a:solidFill>
              </a:rPr>
              <a:t>nzae08]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920880" cy="5472608"/>
          </a:xfrm>
        </p:spPr>
        <p:txBody>
          <a:bodyPr/>
          <a:lstStyle/>
          <a:p>
            <a:r>
              <a:rPr lang="en-GB" sz="1800" dirty="0"/>
              <a:t>If curve for year </a:t>
            </a:r>
            <a:r>
              <a:rPr lang="en-GB" sz="1800" i="1" dirty="0"/>
              <a:t>A </a:t>
            </a:r>
            <a:r>
              <a:rPr lang="en-GB" sz="1800" dirty="0"/>
              <a:t>is everywhere below that for year </a:t>
            </a:r>
            <a:r>
              <a:rPr lang="en-GB" sz="1800" i="1" dirty="0"/>
              <a:t>B </a:t>
            </a:r>
            <a:r>
              <a:rPr lang="en-GB" sz="1800" dirty="0"/>
              <a:t>(</a:t>
            </a:r>
            <a:r>
              <a:rPr lang="en-GB" sz="1800" i="1" dirty="0"/>
              <a:t>A</a:t>
            </a:r>
            <a:r>
              <a:rPr lang="en-GB" sz="1800" dirty="0"/>
              <a:t> dominates </a:t>
            </a:r>
            <a:r>
              <a:rPr lang="en-GB" sz="1800" i="1" dirty="0"/>
              <a:t>B</a:t>
            </a:r>
            <a:r>
              <a:rPr lang="en-GB" sz="1800" dirty="0"/>
              <a:t>), </a:t>
            </a:r>
            <a:r>
              <a:rPr lang="en-GB" sz="1800" i="1" dirty="0"/>
              <a:t>and  </a:t>
            </a:r>
            <a:r>
              <a:rPr lang="en-GB" sz="1800" dirty="0"/>
              <a:t>holds for both </a:t>
            </a:r>
            <a:r>
              <a:rPr lang="en-GB" sz="1800" i="1" dirty="0"/>
              <a:t>H</a:t>
            </a:r>
            <a:r>
              <a:rPr lang="en-GB" sz="1800" baseline="30000" dirty="0"/>
              <a:t>+</a:t>
            </a:r>
            <a:r>
              <a:rPr lang="en-GB" sz="1800" dirty="0"/>
              <a:t> and </a:t>
            </a:r>
            <a:r>
              <a:rPr lang="en-GB" sz="1800" i="1" dirty="0"/>
              <a:t>H</a:t>
            </a:r>
            <a:r>
              <a:rPr lang="en-GB" sz="1800" baseline="30000" dirty="0"/>
              <a:t>–</a:t>
            </a:r>
            <a:r>
              <a:rPr lang="en-GB" sz="1800" dirty="0"/>
              <a:t> comparisons, then </a:t>
            </a:r>
            <a:r>
              <a:rPr lang="en-GB" sz="1800" i="1" dirty="0"/>
              <a:t>A</a:t>
            </a:r>
            <a:r>
              <a:rPr lang="en-GB" sz="1800" dirty="0"/>
              <a:t> is more equal than </a:t>
            </a:r>
            <a:r>
              <a:rPr lang="en-GB" sz="1800" i="1" dirty="0"/>
              <a:t>B</a:t>
            </a:r>
            <a:endParaRPr lang="en-GB" sz="1800" dirty="0"/>
          </a:p>
          <a:p>
            <a:r>
              <a:rPr lang="en-GB" sz="1800" dirty="0" smtClean="0"/>
              <a:t>NZ appears more unequal than GB, but differences small; no other dual-dominance results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52</a:t>
            </a:fld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89428"/>
            <a:ext cx="6501508" cy="473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7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504056"/>
          </a:xfrm>
        </p:spPr>
        <p:txBody>
          <a:bodyPr/>
          <a:lstStyle/>
          <a:p>
            <a:r>
              <a:rPr lang="en-GB" dirty="0" smtClean="0"/>
              <a:t>LS: Inequality indices (and means)</a:t>
            </a:r>
            <a:r>
              <a:rPr lang="en-GB" dirty="0"/>
              <a:t> </a:t>
            </a:r>
            <a:r>
              <a:rPr lang="en-GB" sz="1600" dirty="0">
                <a:solidFill>
                  <a:srgbClr val="000000"/>
                </a:solidFill>
              </a:rPr>
              <a:t>[</a:t>
            </a:r>
            <a:r>
              <a:rPr lang="en-GB" sz="1600" dirty="0" smtClean="0">
                <a:solidFill>
                  <a:srgbClr val="000000"/>
                </a:solidFill>
              </a:rPr>
              <a:t>nzae12]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5400600"/>
          </a:xfrm>
        </p:spPr>
        <p:txBody>
          <a:bodyPr/>
          <a:lstStyle/>
          <a:p>
            <a:r>
              <a:rPr lang="en-GB" sz="1800" dirty="0" smtClean="0"/>
              <a:t>Point estimates and 95% CIs (bootstrapped SEs, 500 replications)</a:t>
            </a:r>
          </a:p>
          <a:p>
            <a:r>
              <a:rPr lang="en-GB" sz="1800" dirty="0" smtClean="0"/>
              <a:t>Inequality distinctly higher in ZA than in each of the other 4 countries</a:t>
            </a:r>
          </a:p>
          <a:p>
            <a:r>
              <a:rPr lang="en-GB" sz="1800" dirty="0" smtClean="0"/>
              <a:t>GB inequality point estimate is lowest (depending on index)</a:t>
            </a:r>
          </a:p>
          <a:p>
            <a:r>
              <a:rPr lang="en-GB" sz="1800" dirty="0" smtClean="0"/>
              <a:t>NZ inequality point estimates close to those for US</a:t>
            </a:r>
          </a:p>
          <a:p>
            <a:r>
              <a:rPr lang="en-GB" sz="1800" dirty="0" smtClean="0"/>
              <a:t>Mean is distinctly high in NZ (and low in ZA)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53</a:t>
            </a:fld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5701151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4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Life Satisfaction across subgroups within NZ, 2004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sex and by age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>
                <a:solidFill>
                  <a:srgbClr val="000000"/>
                </a:solidFill>
              </a:rPr>
              <a:pPr/>
              <a:t>54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864096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sz="3200" dirty="0" smtClean="0"/>
              <a:t>Relative frequency distributions for LS, </a:t>
            </a:r>
            <a:br>
              <a:rPr lang="en-GB" sz="3200" dirty="0" smtClean="0"/>
            </a:br>
            <a:r>
              <a:rPr lang="en-GB" sz="3200" dirty="0" smtClean="0"/>
              <a:t>across subgroups </a:t>
            </a:r>
            <a:r>
              <a:rPr lang="en-GB" sz="1600" dirty="0">
                <a:solidFill>
                  <a:srgbClr val="000000"/>
                </a:solidFill>
                <a:ea typeface="+mn-ea"/>
                <a:cs typeface="+mn-cs"/>
              </a:rPr>
              <a:t>[</a:t>
            </a:r>
            <a:r>
              <a:rPr lang="en-GB" sz="1600" dirty="0" smtClean="0">
                <a:solidFill>
                  <a:srgbClr val="000000"/>
                </a:solidFill>
                <a:ea typeface="+mn-ea"/>
                <a:cs typeface="+mn-cs"/>
              </a:rPr>
              <a:t>nzae11]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920880" cy="5040560"/>
          </a:xfrm>
        </p:spPr>
        <p:txBody>
          <a:bodyPr/>
          <a:lstStyle/>
          <a:p>
            <a:r>
              <a:rPr lang="en-GB" sz="1600" dirty="0" smtClean="0"/>
              <a:t>Distinct differences by sex, at top and bottom </a:t>
            </a:r>
          </a:p>
          <a:p>
            <a:pPr lvl="1"/>
            <a:r>
              <a:rPr lang="en-GB" sz="1200" dirty="0" smtClean="0"/>
              <a:t>NB median = 8 for both men and women</a:t>
            </a:r>
          </a:p>
          <a:p>
            <a:r>
              <a:rPr lang="en-GB" sz="1600" dirty="0" smtClean="0"/>
              <a:t>Distinct differences by age group: look at those satisfied elders!</a:t>
            </a:r>
          </a:p>
          <a:p>
            <a:pPr lvl="1"/>
            <a:r>
              <a:rPr lang="en-GB" sz="1200" dirty="0" smtClean="0"/>
              <a:t>NB median for those aged 60+ is 9 but 8 for the two younger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55</a:t>
            </a:fld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067944" cy="296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5054585" cy="367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648072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dirty="0" smtClean="0"/>
              <a:t>LS: CDF comparisons across subgroups </a:t>
            </a:r>
            <a:r>
              <a:rPr lang="en-GB" sz="1200" dirty="0">
                <a:solidFill>
                  <a:srgbClr val="000000"/>
                </a:solidFill>
                <a:ea typeface="+mn-ea"/>
                <a:cs typeface="+mn-cs"/>
              </a:rPr>
              <a:t>[</a:t>
            </a:r>
            <a:r>
              <a:rPr lang="en-GB" sz="1200" dirty="0" smtClean="0">
                <a:solidFill>
                  <a:srgbClr val="000000"/>
                </a:solidFill>
                <a:ea typeface="+mn-ea"/>
                <a:cs typeface="+mn-cs"/>
              </a:rPr>
              <a:t>nzae06]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7920880" cy="5544616"/>
          </a:xfrm>
        </p:spPr>
        <p:txBody>
          <a:bodyPr/>
          <a:lstStyle/>
          <a:p>
            <a:r>
              <a:rPr lang="en-GB" sz="1800" dirty="0" smtClean="0"/>
              <a:t>Men-Women: no F-dominance or S-dominance</a:t>
            </a:r>
          </a:p>
          <a:p>
            <a:r>
              <a:rPr lang="en-GB" sz="1800" dirty="0" smtClean="0"/>
              <a:t>Age groups: </a:t>
            </a:r>
            <a:r>
              <a:rPr lang="en-GB" sz="1800" dirty="0"/>
              <a:t>no F-dominance or </a:t>
            </a:r>
            <a:r>
              <a:rPr lang="en-GB" sz="1800" dirty="0" smtClean="0"/>
              <a:t>S-dominance</a:t>
            </a:r>
          </a:p>
          <a:p>
            <a:pPr lvl="1"/>
            <a:r>
              <a:rPr lang="en-GB" sz="1400" dirty="0" smtClean="0"/>
              <a:t>Subgroup aged 60+ F-dominates from around category 4 and above, but not over the lowest categories</a:t>
            </a:r>
            <a:endParaRPr lang="en-GB" sz="14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56</a:t>
            </a:fld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05" y="2492895"/>
            <a:ext cx="4703953" cy="342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40" y="2500959"/>
            <a:ext cx="4600672" cy="334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3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918648" cy="504056"/>
          </a:xfrm>
        </p:spPr>
        <p:txBody>
          <a:bodyPr/>
          <a:lstStyle/>
          <a:p>
            <a:r>
              <a:rPr lang="en-GB" sz="3200" dirty="0" smtClean="0"/>
              <a:t>LS: C-F dominance across subgroups? </a:t>
            </a:r>
            <a:r>
              <a:rPr lang="en-GB" sz="1600" dirty="0">
                <a:solidFill>
                  <a:srgbClr val="000000"/>
                </a:solidFill>
              </a:rPr>
              <a:t>[</a:t>
            </a:r>
            <a:r>
              <a:rPr lang="en-GB" sz="1600" dirty="0" smtClean="0">
                <a:solidFill>
                  <a:srgbClr val="000000"/>
                </a:solidFill>
              </a:rPr>
              <a:t>nzae11]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764704"/>
            <a:ext cx="7920880" cy="5616624"/>
          </a:xfrm>
        </p:spPr>
        <p:txBody>
          <a:bodyPr/>
          <a:lstStyle/>
          <a:p>
            <a:r>
              <a:rPr lang="en-GB" sz="2000" dirty="0" smtClean="0"/>
              <a:t>More unequal: GL curve further from diagonal line</a:t>
            </a:r>
          </a:p>
          <a:p>
            <a:r>
              <a:rPr lang="en-GB" sz="2000" dirty="0" smtClean="0"/>
              <a:t>LS distribution for women more unequal than that for men (but differences very small)</a:t>
            </a:r>
          </a:p>
          <a:p>
            <a:r>
              <a:rPr lang="en-GB" sz="2000" dirty="0" smtClean="0"/>
              <a:t>No dominance results for age groups </a:t>
            </a:r>
          </a:p>
          <a:p>
            <a:pPr lvl="1"/>
            <a:r>
              <a:rPr lang="en-GB" sz="1200" dirty="0" smtClean="0"/>
              <a:t>Hence, inequality orderings for age groups may depend on which C-F(</a:t>
            </a:r>
            <a:r>
              <a:rPr lang="en-GB" sz="1200" dirty="0" smtClean="0">
                <a:sym typeface="Symbol"/>
              </a:rPr>
              <a:t></a:t>
            </a:r>
            <a:r>
              <a:rPr lang="en-GB" sz="1200" dirty="0" smtClean="0"/>
              <a:t>) index is used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57</a:t>
            </a:fld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3208338"/>
            <a:ext cx="5014913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67" y="2636912"/>
            <a:ext cx="59366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7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720080"/>
          </a:xfrm>
        </p:spPr>
        <p:txBody>
          <a:bodyPr/>
          <a:lstStyle/>
          <a:p>
            <a:r>
              <a:rPr lang="en-GB" dirty="0"/>
              <a:t>LS: </a:t>
            </a:r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(lhs) and H</a:t>
            </a:r>
            <a:r>
              <a:rPr lang="en-GB" baseline="30000" dirty="0" smtClean="0"/>
              <a:t>–</a:t>
            </a:r>
            <a:r>
              <a:rPr lang="en-GB" dirty="0" smtClean="0"/>
              <a:t> (</a:t>
            </a:r>
            <a:r>
              <a:rPr lang="en-GB" dirty="0" err="1" smtClean="0"/>
              <a:t>rhs</a:t>
            </a:r>
            <a:r>
              <a:rPr lang="en-GB" dirty="0" smtClean="0"/>
              <a:t>) dominance? </a:t>
            </a:r>
            <a:r>
              <a:rPr lang="en-GB" sz="1600" dirty="0">
                <a:solidFill>
                  <a:srgbClr val="000000"/>
                </a:solidFill>
              </a:rPr>
              <a:t>[</a:t>
            </a:r>
            <a:r>
              <a:rPr lang="en-GB" sz="1600" dirty="0" smtClean="0">
                <a:solidFill>
                  <a:srgbClr val="000000"/>
                </a:solidFill>
              </a:rPr>
              <a:t>nzae11]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920880" cy="5472608"/>
          </a:xfrm>
        </p:spPr>
        <p:txBody>
          <a:bodyPr/>
          <a:lstStyle/>
          <a:p>
            <a:r>
              <a:rPr lang="en-GB" sz="1800" dirty="0"/>
              <a:t>If curve for year </a:t>
            </a:r>
            <a:r>
              <a:rPr lang="en-GB" sz="1800" i="1" dirty="0"/>
              <a:t>A </a:t>
            </a:r>
            <a:r>
              <a:rPr lang="en-GB" sz="1800" dirty="0"/>
              <a:t>is everywhere below that for year </a:t>
            </a:r>
            <a:r>
              <a:rPr lang="en-GB" sz="1800" i="1" dirty="0"/>
              <a:t>B </a:t>
            </a:r>
            <a:r>
              <a:rPr lang="en-GB" sz="1800" dirty="0"/>
              <a:t>(</a:t>
            </a:r>
            <a:r>
              <a:rPr lang="en-GB" sz="1800" i="1" dirty="0"/>
              <a:t>A</a:t>
            </a:r>
            <a:r>
              <a:rPr lang="en-GB" sz="1800" dirty="0"/>
              <a:t> dominates </a:t>
            </a:r>
            <a:r>
              <a:rPr lang="en-GB" sz="1800" i="1" dirty="0"/>
              <a:t>B</a:t>
            </a:r>
            <a:r>
              <a:rPr lang="en-GB" sz="1800" dirty="0"/>
              <a:t>), </a:t>
            </a:r>
            <a:r>
              <a:rPr lang="en-GB" sz="1800" i="1" dirty="0"/>
              <a:t>and  </a:t>
            </a:r>
            <a:r>
              <a:rPr lang="en-GB" sz="1800" dirty="0"/>
              <a:t>holds for both </a:t>
            </a:r>
            <a:r>
              <a:rPr lang="en-GB" sz="1800" i="1" dirty="0"/>
              <a:t>H</a:t>
            </a:r>
            <a:r>
              <a:rPr lang="en-GB" sz="1800" baseline="30000" dirty="0"/>
              <a:t>+</a:t>
            </a:r>
            <a:r>
              <a:rPr lang="en-GB" sz="1800" dirty="0"/>
              <a:t> and </a:t>
            </a:r>
            <a:r>
              <a:rPr lang="en-GB" sz="1800" i="1" dirty="0"/>
              <a:t>H</a:t>
            </a:r>
            <a:r>
              <a:rPr lang="en-GB" sz="1800" baseline="30000" dirty="0"/>
              <a:t>–</a:t>
            </a:r>
            <a:r>
              <a:rPr lang="en-GB" sz="1800" dirty="0"/>
              <a:t> comparisons, then </a:t>
            </a:r>
            <a:r>
              <a:rPr lang="en-GB" sz="1800" i="1" dirty="0"/>
              <a:t>A</a:t>
            </a:r>
            <a:r>
              <a:rPr lang="en-GB" sz="1800" dirty="0"/>
              <a:t> is more equal than </a:t>
            </a:r>
            <a:r>
              <a:rPr lang="en-GB" sz="1800" i="1" dirty="0"/>
              <a:t>B</a:t>
            </a:r>
            <a:endParaRPr lang="en-GB" sz="1800" dirty="0"/>
          </a:p>
          <a:p>
            <a:r>
              <a:rPr lang="en-GB" sz="1800" dirty="0" smtClean="0"/>
              <a:t>LS distribution for women is more unequal than that for men (dual dominance)</a:t>
            </a:r>
          </a:p>
          <a:p>
            <a:r>
              <a:rPr lang="en-GB" sz="1800" dirty="0" smtClean="0"/>
              <a:t>No dual dominance results for age group comparisons</a:t>
            </a: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58</a:t>
            </a:fld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80928"/>
            <a:ext cx="3920151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01" y="2492896"/>
            <a:ext cx="5311746" cy="386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6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504056"/>
          </a:xfrm>
        </p:spPr>
        <p:txBody>
          <a:bodyPr/>
          <a:lstStyle/>
          <a:p>
            <a:r>
              <a:rPr lang="en-GB" dirty="0" smtClean="0"/>
              <a:t>LS: Inequality indices (and means)</a:t>
            </a:r>
            <a:r>
              <a:rPr lang="en-GB" dirty="0"/>
              <a:t> </a:t>
            </a:r>
            <a:r>
              <a:rPr lang="en-GB" sz="1600" dirty="0">
                <a:solidFill>
                  <a:srgbClr val="000000"/>
                </a:solidFill>
              </a:rPr>
              <a:t>[</a:t>
            </a:r>
            <a:r>
              <a:rPr lang="en-GB" sz="1600" dirty="0" smtClean="0">
                <a:solidFill>
                  <a:srgbClr val="000000"/>
                </a:solidFill>
              </a:rPr>
              <a:t>nzae14]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5400600"/>
          </a:xfrm>
        </p:spPr>
        <p:txBody>
          <a:bodyPr/>
          <a:lstStyle/>
          <a:p>
            <a:r>
              <a:rPr lang="en-GB" sz="1800" dirty="0" smtClean="0"/>
              <a:t>Point estimates and 95% CIs (bootstrapped SEs, 500 replications)</a:t>
            </a:r>
          </a:p>
          <a:p>
            <a:r>
              <a:rPr lang="en-GB" sz="1800" dirty="0" smtClean="0"/>
              <a:t>Large SEs make inference difficult (small subgroup sizes, esp. 18–30 year olds)</a:t>
            </a:r>
          </a:p>
          <a:p>
            <a:r>
              <a:rPr lang="en-GB" sz="1800" dirty="0" smtClean="0"/>
              <a:t>That said, subgroup rankings appear to vary by inequality index (cf. 60+ year olds)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59</a:t>
            </a:fld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94" y="2204864"/>
            <a:ext cx="6492707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7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720080"/>
          </a:xfrm>
        </p:spPr>
        <p:txBody>
          <a:bodyPr/>
          <a:lstStyle/>
          <a:p>
            <a:r>
              <a:rPr lang="en-GB" dirty="0" smtClean="0"/>
              <a:t>WVS Life Satisfaction question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5400600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10 point scale: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What would you respond?</a:t>
            </a:r>
          </a:p>
          <a:p>
            <a:r>
              <a:rPr lang="en-GB" sz="2400" dirty="0" smtClean="0"/>
              <a:t>Remember your answer and compare it with the estimates shown later</a:t>
            </a:r>
            <a:endParaRPr lang="en-GB" sz="2400" dirty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33631"/>
            <a:ext cx="8976997" cy="16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9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Self-assessed health status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7272808" cy="1752600"/>
          </a:xfrm>
        </p:spPr>
        <p:txBody>
          <a:bodyPr/>
          <a:lstStyle/>
          <a:p>
            <a:r>
              <a:rPr lang="en-GB" dirty="0" smtClean="0"/>
              <a:t>Brief selection of results</a:t>
            </a:r>
          </a:p>
          <a:p>
            <a:r>
              <a:rPr lang="en-GB" dirty="0" smtClean="0"/>
              <a:t>(1998 excluded: 5 point scale rather than 4)</a:t>
            </a:r>
          </a:p>
          <a:p>
            <a:r>
              <a:rPr lang="en-GB" dirty="0" smtClean="0"/>
              <a:t>(ZA excluded</a:t>
            </a:r>
            <a:r>
              <a:rPr lang="en-GB" dirty="0"/>
              <a:t>: 5 point scale rather than 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>
                <a:solidFill>
                  <a:srgbClr val="000000"/>
                </a:solidFill>
              </a:rPr>
              <a:pPr/>
              <a:t>60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Relative frequency distributions for </a:t>
            </a:r>
            <a:r>
              <a:rPr lang="en-GB" dirty="0" smtClean="0"/>
              <a:t>health status across years, NZ </a:t>
            </a:r>
            <a:r>
              <a:rPr lang="en-GB" sz="1800" dirty="0">
                <a:solidFill>
                  <a:srgbClr val="000000"/>
                </a:solidFill>
              </a:rPr>
              <a:t>[</a:t>
            </a:r>
            <a:r>
              <a:rPr lang="en-GB" sz="1800" dirty="0" smtClean="0">
                <a:solidFill>
                  <a:srgbClr val="000000"/>
                </a:solidFill>
              </a:rPr>
              <a:t>nzae16]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Very similar for 2004 (left) and 2011 (right)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61</a:t>
            </a:fld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1048"/>
            <a:ext cx="4111260" cy="299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32260"/>
            <a:ext cx="4150816" cy="302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3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Inequality indices and means for </a:t>
            </a:r>
            <a:r>
              <a:rPr lang="en-GB" dirty="0"/>
              <a:t>health status across </a:t>
            </a:r>
            <a:r>
              <a:rPr lang="en-GB" dirty="0" smtClean="0"/>
              <a:t>years, NZ </a:t>
            </a:r>
            <a:r>
              <a:rPr lang="en-GB" sz="1800" dirty="0">
                <a:solidFill>
                  <a:srgbClr val="000000"/>
                </a:solidFill>
              </a:rPr>
              <a:t>[</a:t>
            </a:r>
            <a:r>
              <a:rPr lang="en-GB" sz="1800" dirty="0" smtClean="0">
                <a:solidFill>
                  <a:srgbClr val="000000"/>
                </a:solidFill>
              </a:rPr>
              <a:t>nzae19]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Point estimates and 95% CIs (bootstrapped SEs, 500 replications)</a:t>
            </a:r>
          </a:p>
          <a:p>
            <a:r>
              <a:rPr lang="en-GB" sz="2000" dirty="0" smtClean="0"/>
              <a:t>No change!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62</a:t>
            </a:fld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22" y="2420888"/>
            <a:ext cx="6202248" cy="451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8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Relative frequency distributions for </a:t>
            </a:r>
            <a:r>
              <a:rPr lang="en-GB" dirty="0" smtClean="0"/>
              <a:t>health status across countries </a:t>
            </a:r>
            <a:r>
              <a:rPr lang="en-GB" sz="1800" dirty="0">
                <a:solidFill>
                  <a:srgbClr val="000000"/>
                </a:solidFill>
              </a:rPr>
              <a:t>[</a:t>
            </a:r>
            <a:r>
              <a:rPr lang="en-GB" sz="1800" dirty="0" smtClean="0">
                <a:solidFill>
                  <a:srgbClr val="000000"/>
                </a:solidFill>
              </a:rPr>
              <a:t>nzae09]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Distinct differences between NZ, AU, GB, US </a:t>
            </a:r>
          </a:p>
          <a:p>
            <a:pPr lvl="1"/>
            <a:r>
              <a:rPr lang="en-GB" sz="2000" dirty="0" smtClean="0"/>
              <a:t>NB WVS data problem for ZA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63</a:t>
            </a:fld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473365" cy="398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3851920" y="4916597"/>
            <a:ext cx="1368152" cy="15238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3743908" y="4916597"/>
            <a:ext cx="1800200" cy="1656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3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918648" cy="648072"/>
          </a:xfrm>
        </p:spPr>
        <p:txBody>
          <a:bodyPr/>
          <a:lstStyle/>
          <a:p>
            <a:r>
              <a:rPr lang="en-GB" sz="2800" dirty="0" smtClean="0"/>
              <a:t>Health status: </a:t>
            </a:r>
            <a:r>
              <a:rPr lang="en-GB" sz="2800" dirty="0"/>
              <a:t>CDF </a:t>
            </a:r>
            <a:r>
              <a:rPr lang="en-GB" sz="2800" dirty="0" smtClean="0"/>
              <a:t>comparisons across countries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920880" cy="5256584"/>
          </a:xfrm>
        </p:spPr>
        <p:txBody>
          <a:bodyPr/>
          <a:lstStyle/>
          <a:p>
            <a:r>
              <a:rPr lang="en-GB" sz="1800" dirty="0" smtClean="0"/>
              <a:t>Median is ‘good’ (4) in NZ, AU, GB, US</a:t>
            </a:r>
          </a:p>
          <a:p>
            <a:r>
              <a:rPr lang="en-GB" sz="1800" dirty="0" smtClean="0"/>
              <a:t>But NZ F-dominates each other country (higher health status at each </a:t>
            </a:r>
            <a:r>
              <a:rPr lang="en-GB" sz="1800" i="1" dirty="0" smtClean="0"/>
              <a:t>p</a:t>
            </a:r>
            <a:r>
              <a:rPr lang="en-GB" sz="180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64</a:t>
            </a:fld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851121" cy="498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5004048" y="4437112"/>
            <a:ext cx="3456384" cy="2016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004048" y="4581128"/>
            <a:ext cx="2890681" cy="21155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244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1008112"/>
          </a:xfrm>
        </p:spPr>
        <p:txBody>
          <a:bodyPr/>
          <a:lstStyle/>
          <a:p>
            <a:r>
              <a:rPr lang="en-GB" dirty="0" smtClean="0"/>
              <a:t>Inequality indices and means for </a:t>
            </a:r>
            <a:r>
              <a:rPr lang="en-GB" dirty="0"/>
              <a:t>health status across </a:t>
            </a:r>
            <a:r>
              <a:rPr lang="en-GB" dirty="0" smtClean="0"/>
              <a:t>countries </a:t>
            </a:r>
            <a:r>
              <a:rPr lang="en-GB" sz="1800" dirty="0">
                <a:solidFill>
                  <a:srgbClr val="000000"/>
                </a:solidFill>
              </a:rPr>
              <a:t>[</a:t>
            </a:r>
            <a:r>
              <a:rPr lang="en-GB" sz="1800" dirty="0" smtClean="0">
                <a:solidFill>
                  <a:srgbClr val="000000"/>
                </a:solidFill>
              </a:rPr>
              <a:t>nzae18]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920880" cy="5040560"/>
          </a:xfrm>
        </p:spPr>
        <p:txBody>
          <a:bodyPr/>
          <a:lstStyle/>
          <a:p>
            <a:r>
              <a:rPr lang="en-GB" sz="2000" dirty="0" smtClean="0"/>
              <a:t>Inequality distinctly larger in GB</a:t>
            </a:r>
          </a:p>
          <a:p>
            <a:r>
              <a:rPr lang="en-GB" sz="2000" dirty="0" smtClean="0"/>
              <a:t>Inequality lowest in US (but note overlapping CIs)</a:t>
            </a:r>
          </a:p>
          <a:p>
            <a:r>
              <a:rPr lang="en-GB" sz="2000" dirty="0" smtClean="0"/>
              <a:t>NZ more unequal than US </a:t>
            </a:r>
            <a:r>
              <a:rPr lang="en-GB" sz="2000" dirty="0"/>
              <a:t>(but note overlapping </a:t>
            </a:r>
            <a:r>
              <a:rPr lang="en-GB" sz="2000" dirty="0" smtClean="0"/>
              <a:t>CIs), but higher mean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65</a:t>
            </a:fld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5"/>
            <a:ext cx="6142001" cy="44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5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Relative frequency distributions for </a:t>
            </a:r>
            <a:r>
              <a:rPr lang="en-GB" dirty="0" smtClean="0"/>
              <a:t>health status across NZ subgroups </a:t>
            </a:r>
            <a:r>
              <a:rPr lang="en-GB" sz="1800" dirty="0">
                <a:solidFill>
                  <a:srgbClr val="000000"/>
                </a:solidFill>
              </a:rPr>
              <a:t>[</a:t>
            </a:r>
            <a:r>
              <a:rPr lang="en-GB" sz="1800" dirty="0" smtClean="0">
                <a:solidFill>
                  <a:srgbClr val="000000"/>
                </a:solidFill>
              </a:rPr>
              <a:t>nzae17]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920880" cy="4536504"/>
          </a:xfrm>
        </p:spPr>
        <p:txBody>
          <a:bodyPr/>
          <a:lstStyle/>
          <a:p>
            <a:r>
              <a:rPr lang="en-GB" sz="2000" dirty="0" smtClean="0"/>
              <a:t>Some differences between men and women, and 60+ versus other age groups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66</a:t>
            </a:fld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068960"/>
            <a:ext cx="3923927" cy="285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882469"/>
            <a:ext cx="5014913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1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Inequality indices and means for </a:t>
            </a:r>
            <a:r>
              <a:rPr lang="en-GB" dirty="0"/>
              <a:t>health status across </a:t>
            </a:r>
            <a:r>
              <a:rPr lang="en-GB" dirty="0" smtClean="0"/>
              <a:t>NZ subgroups </a:t>
            </a:r>
            <a:r>
              <a:rPr lang="en-GB" sz="1800" dirty="0">
                <a:solidFill>
                  <a:srgbClr val="000000"/>
                </a:solidFill>
              </a:rPr>
              <a:t>[</a:t>
            </a:r>
            <a:r>
              <a:rPr lang="en-GB" sz="1800" dirty="0" smtClean="0">
                <a:solidFill>
                  <a:srgbClr val="000000"/>
                </a:solidFill>
              </a:rPr>
              <a:t>nzae20]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No significant inequality differences between men and women</a:t>
            </a:r>
          </a:p>
          <a:p>
            <a:r>
              <a:rPr lang="en-GB" sz="2000" dirty="0" smtClean="0"/>
              <a:t>Inequality-age gradient depends on which inequality index is used, but note large 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67</a:t>
            </a:fld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70435"/>
            <a:ext cx="5616624" cy="408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5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5. Concluding remarks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4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576064"/>
          </a:xfrm>
        </p:spPr>
        <p:txBody>
          <a:bodyPr/>
          <a:lstStyle/>
          <a:p>
            <a:r>
              <a:rPr lang="en-GB" dirty="0" smtClean="0"/>
              <a:t>(a) Analysis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5400600"/>
          </a:xfrm>
        </p:spPr>
        <p:txBody>
          <a:bodyPr/>
          <a:lstStyle/>
          <a:p>
            <a:r>
              <a:rPr lang="en-GB" dirty="0" smtClean="0"/>
              <a:t>Don’t apply methods for cardinal data to ordinal SWB data</a:t>
            </a:r>
          </a:p>
          <a:p>
            <a:r>
              <a:rPr lang="en-GB" dirty="0" smtClean="0"/>
              <a:t>There’s now a well-developed (and growing) ‘toolbox’ for undertaking distributional comparisons of SWB data</a:t>
            </a:r>
          </a:p>
          <a:p>
            <a:pPr lvl="1"/>
            <a:r>
              <a:rPr lang="en-GB" dirty="0" smtClean="0"/>
              <a:t>For SWB levels and (less commonly-studied) SWB inequality</a:t>
            </a:r>
          </a:p>
          <a:p>
            <a:pPr lvl="1"/>
            <a:r>
              <a:rPr lang="en-GB" dirty="0" smtClean="0"/>
              <a:t>For ‘showing the data’ and dominance checks, and for summary indices of inequality</a:t>
            </a:r>
          </a:p>
          <a:p>
            <a:r>
              <a:rPr lang="en-GB" dirty="0" smtClean="0"/>
              <a:t>Analytical challenges remain, e.g.</a:t>
            </a:r>
          </a:p>
          <a:p>
            <a:pPr lvl="1"/>
            <a:r>
              <a:rPr lang="en-GB" dirty="0" smtClean="0"/>
              <a:t>Combining levels and (in)equality in an overall assessment</a:t>
            </a:r>
          </a:p>
          <a:p>
            <a:pPr lvl="1"/>
            <a:r>
              <a:rPr lang="en-GB" dirty="0" smtClean="0"/>
              <a:t>Combining information across SWB dimensions</a:t>
            </a:r>
          </a:p>
          <a:p>
            <a:pPr lvl="2"/>
            <a:r>
              <a:rPr lang="en-GB" dirty="0" smtClean="0"/>
              <a:t>Only life satisfaction and self-assessed health here; many more in the Living Standards Framework and OECD dashboard of indicators</a:t>
            </a:r>
          </a:p>
          <a:p>
            <a:r>
              <a:rPr lang="en-GB" dirty="0" smtClean="0"/>
              <a:t>Don’t throw away income distribution comparisons!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2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720080"/>
          </a:xfrm>
        </p:spPr>
        <p:txBody>
          <a:bodyPr/>
          <a:lstStyle/>
          <a:p>
            <a:r>
              <a:rPr lang="en-GB" dirty="0" smtClean="0"/>
              <a:t>WVS Health question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124744"/>
            <a:ext cx="7920880" cy="525658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Self-assessed health question (wave 5):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000" dirty="0" smtClean="0"/>
              <a:t>Responses are reverse-coded here: I give ‘Very good’ the highest code</a:t>
            </a:r>
          </a:p>
          <a:p>
            <a:pPr lvl="1"/>
            <a:r>
              <a:rPr lang="en-GB" sz="1800" dirty="0" smtClean="0"/>
              <a:t>NB a “Very poor” category was used in earlier WVS waves (and in error for ZA in wave 5)</a:t>
            </a:r>
          </a:p>
          <a:p>
            <a:pPr lvl="1"/>
            <a:endParaRPr lang="en-GB" sz="2000" dirty="0" smtClean="0"/>
          </a:p>
          <a:p>
            <a:pPr marL="0" lvl="0" indent="0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What would </a:t>
            </a:r>
            <a:r>
              <a:rPr lang="en-GB" sz="2400" dirty="0">
                <a:solidFill>
                  <a:srgbClr val="000000"/>
                </a:solidFill>
              </a:rPr>
              <a:t>you respond?</a:t>
            </a:r>
          </a:p>
          <a:p>
            <a:pPr lvl="0"/>
            <a:r>
              <a:rPr lang="en-GB" sz="2400" dirty="0">
                <a:solidFill>
                  <a:srgbClr val="000000"/>
                </a:solidFill>
              </a:rPr>
              <a:t>Remember your answer and compare it with the estimates shown later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9410497" cy="151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2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648072"/>
          </a:xfrm>
        </p:spPr>
        <p:txBody>
          <a:bodyPr/>
          <a:lstStyle/>
          <a:p>
            <a:r>
              <a:rPr lang="en-GB" dirty="0" smtClean="0"/>
              <a:t>(b) Suggestive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920880" cy="525658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According to WVS data:</a:t>
            </a:r>
          </a:p>
          <a:p>
            <a:r>
              <a:rPr lang="en-GB" sz="2400" dirty="0" smtClean="0"/>
              <a:t>The distribution of Life Satisfaction in NZ changed little between 1998 and 2011</a:t>
            </a:r>
          </a:p>
          <a:p>
            <a:r>
              <a:rPr lang="en-GB" sz="2400" dirty="0" smtClean="0"/>
              <a:t> NZ has high LS levels relative to AU, US, ZA, but has more LS inequality than AU and US (but not ZA)</a:t>
            </a:r>
          </a:p>
          <a:p>
            <a:r>
              <a:rPr lang="en-GB" sz="2400" dirty="0" smtClean="0"/>
              <a:t>Patterns for health status differ from those for life satisfaction</a:t>
            </a:r>
          </a:p>
          <a:p>
            <a:r>
              <a:rPr lang="en-GB" sz="2400" dirty="0" smtClean="0"/>
              <a:t>Comparisons of SWB across subgroups within a population are bedevilled by small sample sizes (large SEs)</a:t>
            </a:r>
          </a:p>
          <a:p>
            <a:pPr lvl="1"/>
            <a:r>
              <a:rPr lang="en-GB" sz="2000" dirty="0" smtClean="0"/>
              <a:t>Which underlines that looking at SEs is important</a:t>
            </a:r>
          </a:p>
          <a:p>
            <a:r>
              <a:rPr lang="en-GB" sz="2400" dirty="0" smtClean="0"/>
              <a:t>Dominance checks are often not clear cut (curves intersect), but they are valuable for showing the data as well</a:t>
            </a:r>
          </a:p>
          <a:p>
            <a:pPr lvl="1"/>
            <a:r>
              <a:rPr lang="en-GB" sz="2000" dirty="0" smtClean="0"/>
              <a:t>Show and compare CDFs especially (and relative frequencies)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20080"/>
          </a:xfrm>
        </p:spPr>
        <p:txBody>
          <a:bodyPr/>
          <a:lstStyle/>
          <a:p>
            <a:r>
              <a:rPr lang="en-GB" dirty="0" smtClean="0"/>
              <a:t>(c) NZ-specific challenges to SWB analysis?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7758608" cy="5328592"/>
          </a:xfrm>
        </p:spPr>
        <p:txBody>
          <a:bodyPr/>
          <a:lstStyle/>
          <a:p>
            <a:r>
              <a:rPr lang="en-GB" sz="2400" dirty="0" smtClean="0"/>
              <a:t>Large(r) sample sizes required for analysis of population subgroups (e.g. Māori and Pasifika)</a:t>
            </a:r>
          </a:p>
          <a:p>
            <a:pPr lvl="1"/>
            <a:r>
              <a:rPr lang="en-GB" sz="2000" dirty="0" smtClean="0"/>
              <a:t>General Social Survey</a:t>
            </a:r>
          </a:p>
          <a:p>
            <a:pPr lvl="1"/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 smtClean="0"/>
              <a:t>Kupenga</a:t>
            </a:r>
            <a:r>
              <a:rPr lang="en-GB" sz="2000" dirty="0" smtClean="0"/>
              <a:t> (Māori-specific GSS) </a:t>
            </a:r>
          </a:p>
          <a:p>
            <a:pPr lvl="2"/>
            <a:r>
              <a:rPr lang="en-GB" sz="1400" dirty="0" smtClean="0"/>
              <a:t>But note differences in LS scales (5-point versus 11-point), so work to align them in common format</a:t>
            </a:r>
          </a:p>
          <a:p>
            <a:pPr lvl="1"/>
            <a:r>
              <a:rPr lang="en-GB" sz="2000" dirty="0" smtClean="0"/>
              <a:t>Household Economic Survey: </a:t>
            </a:r>
            <a:r>
              <a:rPr lang="en-GB" sz="2000" dirty="0" smtClean="0">
                <a:hlinkClick r:id="rId3"/>
              </a:rPr>
              <a:t>recently-announced expansion to sample size for measuring child poverty</a:t>
            </a:r>
            <a:r>
              <a:rPr lang="en-GB" sz="2000" dirty="0" smtClean="0"/>
              <a:t>; add some SWB questions?</a:t>
            </a:r>
          </a:p>
          <a:p>
            <a:r>
              <a:rPr lang="en-GB" sz="2400" dirty="0" smtClean="0"/>
              <a:t>Improve access for outside researchers to CURFs: there must be a better way than at present to provide valuable data while respecting confidentiality (cf. UK experience)</a:t>
            </a:r>
          </a:p>
          <a:p>
            <a:r>
              <a:rPr lang="en-GB" sz="2400" dirty="0" smtClean="0"/>
              <a:t>Improve </a:t>
            </a:r>
            <a:r>
              <a:rPr lang="en-GB" sz="2400" dirty="0" err="1" smtClean="0"/>
              <a:t>NZ.Stat</a:t>
            </a:r>
            <a:r>
              <a:rPr lang="en-GB" sz="2400" dirty="0" smtClean="0"/>
              <a:t> </a:t>
            </a:r>
            <a:r>
              <a:rPr lang="en-GB" sz="2400" dirty="0" err="1" smtClean="0"/>
              <a:t>webtool</a:t>
            </a:r>
            <a:r>
              <a:rPr lang="en-GB" sz="2400" dirty="0" smtClean="0"/>
              <a:t>: it seems odd to group GSS LS categories into only two (0–6, 7–10)!</a:t>
            </a:r>
          </a:p>
          <a:p>
            <a:r>
              <a:rPr lang="en-GB" sz="2400" dirty="0" smtClean="0"/>
              <a:t>Use the ‘toolbox’ items discussed here in analysis and reports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71</a:t>
            </a:fld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82" y="5589240"/>
            <a:ext cx="1339419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0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Well-being to the fore in NZ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24D4-FA79-4E28-80FD-4CADB85606E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9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18648" cy="648072"/>
          </a:xfrm>
        </p:spPr>
        <p:txBody>
          <a:bodyPr/>
          <a:lstStyle/>
          <a:p>
            <a:r>
              <a:rPr lang="en-GB" dirty="0" smtClean="0"/>
              <a:t>Well-being: a strategic priority in NZ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CC52-BA98-4282-A989-9CFCDA281624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00" y="1204558"/>
            <a:ext cx="3996399" cy="565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558"/>
            <a:ext cx="3995936" cy="566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25225</TotalTime>
  <Words>4940</Words>
  <Application>Microsoft Office PowerPoint</Application>
  <PresentationFormat>On-screen Show (4:3)</PresentationFormat>
  <Paragraphs>570</Paragraphs>
  <Slides>71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Arial</vt:lpstr>
      <vt:lpstr>Calibri</vt:lpstr>
      <vt:lpstr>Courier New</vt:lpstr>
      <vt:lpstr>Georgia</vt:lpstr>
      <vt:lpstr>Monotype Corsiva</vt:lpstr>
      <vt:lpstr>Symbol</vt:lpstr>
      <vt:lpstr>Times</vt:lpstr>
      <vt:lpstr>Wingdings</vt:lpstr>
      <vt:lpstr>Blank</vt:lpstr>
      <vt:lpstr>Better off?  Distributional comparisons for ordinal data about personal well-being</vt:lpstr>
      <vt:lpstr>Motivation / background</vt:lpstr>
      <vt:lpstr>Outline of talk</vt:lpstr>
      <vt:lpstr>1. Some preliminaries</vt:lpstr>
      <vt:lpstr>Cardinal versus ordinal measures</vt:lpstr>
      <vt:lpstr>WVS Life Satisfaction question</vt:lpstr>
      <vt:lpstr>WVS Health question</vt:lpstr>
      <vt:lpstr>Well-being to the fore in NZ</vt:lpstr>
      <vt:lpstr>Well-being: a strategic priority in NZ</vt:lpstr>
      <vt:lpstr>Government, NZT, and Stats NZ</vt:lpstr>
      <vt:lpstr>Well-being and NZT’s Living Standards Framework</vt:lpstr>
      <vt:lpstr>“Worked examples of how the LSF Dashboard can be used for policy analysis can be found here” (2019-05-18)</vt:lpstr>
      <vt:lpstr>Caveat</vt:lpstr>
      <vt:lpstr>2. Assessing ‘better off’: distributional comparisons for income data</vt:lpstr>
      <vt:lpstr>Standard methods for income data</vt:lpstr>
      <vt:lpstr>The power of pictures</vt:lpstr>
      <vt:lpstr>CDFs and distributional comparisons</vt:lpstr>
      <vt:lpstr>CDF and dominance (a) </vt:lpstr>
      <vt:lpstr>CDFs and dominance (b) </vt:lpstr>
      <vt:lpstr>Lorenz curves and inequality</vt:lpstr>
      <vt:lpstr>Lorenz curves and inequality comparisons</vt:lpstr>
      <vt:lpstr>A mean-preserving progressive transfer shifts the Lorenz curve inwards (inequality reduction)</vt:lpstr>
      <vt:lpstr>Lorenz curves and inequality dominance</vt:lpstr>
      <vt:lpstr>Inequality comparisons, UK incomes:  1981, 1985, 1991</vt:lpstr>
      <vt:lpstr>Inequality indices often used  with income data</vt:lpstr>
      <vt:lpstr>3. Well-being comparisons for ordinal variables</vt:lpstr>
      <vt:lpstr>Tracking well-being: averages over time (UK)</vt:lpstr>
      <vt:lpstr>The mean is not order-preserving under scale changes (Allinson-Foster, JHE 2004)</vt:lpstr>
      <vt:lpstr>Tracking well-being: proportions with low and very high SWB levels (UK)</vt:lpstr>
      <vt:lpstr>Distributional orderings based on comparisons of CDFs are robust to changes in the scale</vt:lpstr>
      <vt:lpstr>Tracking well-being: inequality over time</vt:lpstr>
      <vt:lpstr>Standard inequality indices should not be applied to ordinal data</vt:lpstr>
      <vt:lpstr>Inequality and ordinal data</vt:lpstr>
      <vt:lpstr>Median-based approaches to inequality of ordinal data (Allison &amp; Foster, JHE 2004)</vt:lpstr>
      <vt:lpstr>Median-based approaches to inequality of ordinal data (Allison &amp; Foster, JHE  2004)</vt:lpstr>
      <vt:lpstr>Inequality (polarisation) indices consistent with the median-based approach</vt:lpstr>
      <vt:lpstr>A different approach:  Cowell and Flachaire (2017)</vt:lpstr>
      <vt:lpstr>Inequality dominance results (non-median-based approaches)</vt:lpstr>
      <vt:lpstr>4. Empirical illustrations using World Values Survey data</vt:lpstr>
      <vt:lpstr>World Values Survey (WVS)</vt:lpstr>
      <vt:lpstr>WVS data: comparisons involving NZ</vt:lpstr>
      <vt:lpstr>Life Satisfaction over time </vt:lpstr>
      <vt:lpstr>Relative frequency distributions for LS,  NZ: 1998, 2004, 2011 [nzae10]</vt:lpstr>
      <vt:lpstr>LS: CDF comparisons over years, NZ [nzae03]</vt:lpstr>
      <vt:lpstr>LS: C-F dominance? [nzae10]</vt:lpstr>
      <vt:lpstr>LS: H+ (lhs) and H– (rhs) dominance? [nzae10]</vt:lpstr>
      <vt:lpstr>LS: Inequality indices (and means) [nzae13]</vt:lpstr>
      <vt:lpstr>Life Satisfaction across countries</vt:lpstr>
      <vt:lpstr>Relative frequency distributions for LS,  across countries [nzae09]</vt:lpstr>
      <vt:lpstr>LS: CDF comparisons across countries [nzae02]</vt:lpstr>
      <vt:lpstr>LS: C-F dominance? [nzae08]</vt:lpstr>
      <vt:lpstr>LS: H+ (lhs) and H– (rhs) dominance? [nzae08]</vt:lpstr>
      <vt:lpstr>LS: Inequality indices (and means) [nzae12]</vt:lpstr>
      <vt:lpstr>Life Satisfaction across subgroups within NZ, 2004</vt:lpstr>
      <vt:lpstr>Relative frequency distributions for LS,  across subgroups [nzae11]</vt:lpstr>
      <vt:lpstr>LS: CDF comparisons across subgroups [nzae06]</vt:lpstr>
      <vt:lpstr>LS: C-F dominance across subgroups? [nzae11]</vt:lpstr>
      <vt:lpstr>LS: H+ (lhs) and H– (rhs) dominance? [nzae11]</vt:lpstr>
      <vt:lpstr>LS: Inequality indices (and means) [nzae14]</vt:lpstr>
      <vt:lpstr>Self-assessed health status</vt:lpstr>
      <vt:lpstr>Relative frequency distributions for health status across years, NZ [nzae16]</vt:lpstr>
      <vt:lpstr>Inequality indices and means for health status across years, NZ [nzae19]</vt:lpstr>
      <vt:lpstr>Relative frequency distributions for health status across countries [nzae09]</vt:lpstr>
      <vt:lpstr>Health status: CDF comparisons across countries</vt:lpstr>
      <vt:lpstr>Inequality indices and means for health status across countries [nzae18]</vt:lpstr>
      <vt:lpstr>Relative frequency distributions for health status across NZ subgroups [nzae17]</vt:lpstr>
      <vt:lpstr>Inequality indices and means for health status across NZ subgroups [nzae20]</vt:lpstr>
      <vt:lpstr>5. Concluding remarks</vt:lpstr>
      <vt:lpstr>(a) Analysis matters</vt:lpstr>
      <vt:lpstr>(b) Suggestive findings</vt:lpstr>
      <vt:lpstr>(c) NZ-specific challenges to SWB analysis?</vt:lpstr>
    </vt:vector>
  </TitlesOfParts>
  <Company>London School of Economics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Services</dc:creator>
  <cp:lastModifiedBy>Jenkins</cp:lastModifiedBy>
  <cp:revision>3063</cp:revision>
  <cp:lastPrinted>2015-05-01T18:01:09Z</cp:lastPrinted>
  <dcterms:created xsi:type="dcterms:W3CDTF">2002-01-04T16:57:13Z</dcterms:created>
  <dcterms:modified xsi:type="dcterms:W3CDTF">2019-07-04T09:52:26Z</dcterms:modified>
</cp:coreProperties>
</file>